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24"/>
  </p:notesMasterIdLst>
  <p:sldIdLst>
    <p:sldId id="256" r:id="rId2"/>
    <p:sldId id="261" r:id="rId3"/>
    <p:sldId id="268" r:id="rId4"/>
    <p:sldId id="340" r:id="rId5"/>
    <p:sldId id="259" r:id="rId6"/>
    <p:sldId id="258" r:id="rId7"/>
    <p:sldId id="263" r:id="rId8"/>
    <p:sldId id="341" r:id="rId9"/>
    <p:sldId id="342" r:id="rId10"/>
    <p:sldId id="343" r:id="rId11"/>
    <p:sldId id="344" r:id="rId12"/>
    <p:sldId id="345" r:id="rId13"/>
    <p:sldId id="349" r:id="rId14"/>
    <p:sldId id="348" r:id="rId15"/>
    <p:sldId id="346" r:id="rId16"/>
    <p:sldId id="347" r:id="rId17"/>
    <p:sldId id="350" r:id="rId18"/>
    <p:sldId id="351" r:id="rId19"/>
    <p:sldId id="352" r:id="rId20"/>
    <p:sldId id="353" r:id="rId21"/>
    <p:sldId id="354" r:id="rId22"/>
    <p:sldId id="291" r:id="rId23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Light" panose="020B0306030504020204" pitchFamily="34" charset="0"/>
      <p:regular r:id="rId29"/>
      <p:italic r:id="rId30"/>
    </p:embeddedFont>
    <p:embeddedFont>
      <p:font typeface="Oswald" panose="00000500000000000000" pitchFamily="2" charset="0"/>
      <p:regular r:id="rId31"/>
      <p:bold r:id="rId32"/>
    </p:embeddedFont>
    <p:embeddedFont>
      <p:font typeface="Oswald Medium" panose="00000600000000000000" pitchFamily="2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50F40C-C425-4223-AD60-D29F109DC270}">
  <a:tblStyle styleId="{5B50F40C-C425-4223-AD60-D29F109DC2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4" d="100"/>
          <a:sy n="174" d="100"/>
        </p:scale>
        <p:origin x="160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993a9f9f4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993a9f9f4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b7d816560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b7d816560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209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8b4d07d4c4_1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8b4d07d4c4_1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94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b7d816560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b7d816560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9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8b4d07d4c4_1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8b4d07d4c4_1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49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b7d816560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b7d816560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812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b7d816560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b7d816560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9327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8b4d07d4c4_1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8b4d07d4c4_1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472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b7d816560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b7d816560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9974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8b4d07d4c4_1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8b4d07d4c4_1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560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b7d816560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b7d816560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446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e124aa996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e124aa996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8b4d07d4c4_1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8b4d07d4c4_1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364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8b4d07d4c4_1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8b4d07d4c4_1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045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9" name="Google Shape;7419;gb7f9c7beca_0_3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0" name="Google Shape;7420;gb7f9c7beca_0_3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8aa798b145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8aa798b145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8aa798b145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8aa798b145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153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124aa99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e124aa99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b7d816560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b7d816560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8b4d07d4c4_1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8b4d07d4c4_1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b7d816560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b7d816560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859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8b4d07d4c4_1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8b4d07d4c4_1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84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43350" y="670600"/>
            <a:ext cx="6627150" cy="4501753"/>
            <a:chOff x="2543350" y="670600"/>
            <a:chExt cx="6627150" cy="450175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66358" r="38000" b="4794"/>
            <a:stretch/>
          </p:blipFill>
          <p:spPr>
            <a:xfrm rot="10800000">
              <a:off x="2543350" y="4053262"/>
              <a:ext cx="1190800" cy="10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85000"/>
            </a:blip>
            <a:srcRect t="31247" r="82869"/>
            <a:stretch/>
          </p:blipFill>
          <p:spPr>
            <a:xfrm>
              <a:off x="7803125" y="670600"/>
              <a:ext cx="1367375" cy="31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 amt="75000"/>
            </a:blip>
            <a:srcRect l="25451" t="25484" b="30446"/>
            <a:stretch/>
          </p:blipFill>
          <p:spPr>
            <a:xfrm rot="10800000">
              <a:off x="5868100" y="2967225"/>
              <a:ext cx="3302400" cy="21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72903" r="38000" b="4794"/>
            <a:stretch/>
          </p:blipFill>
          <p:spPr>
            <a:xfrm rot="10800000" flipH="1">
              <a:off x="4453500" y="4327853"/>
              <a:ext cx="1190800" cy="8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flipH="1">
              <a:off x="7973563" y="391988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730752" y="539496"/>
            <a:ext cx="4700100" cy="1143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415575" y="1700775"/>
            <a:ext cx="4015200" cy="67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175" y="124473"/>
            <a:ext cx="2146650" cy="211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93348">
            <a:off x="6960103" y="3000413"/>
            <a:ext cx="1930597" cy="193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0" y="977250"/>
            <a:ext cx="2463799" cy="22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23248">
            <a:off x="152401" y="3045874"/>
            <a:ext cx="1914601" cy="194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301" y="1753250"/>
            <a:ext cx="2393374" cy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0"/>
          <p:cNvPicPr preferRelativeResize="0"/>
          <p:nvPr/>
        </p:nvPicPr>
        <p:blipFill rotWithShape="1">
          <a:blip r:embed="rId4">
            <a:alphaModFix/>
          </a:blip>
          <a:srcRect t="29537"/>
          <a:stretch/>
        </p:blipFill>
        <p:spPr>
          <a:xfrm>
            <a:off x="79625" y="0"/>
            <a:ext cx="2637499" cy="16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050" y="3412600"/>
            <a:ext cx="1668600" cy="173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 rotWithShape="1">
          <a:blip r:embed="rId3">
            <a:alphaModFix/>
          </a:blip>
          <a:srcRect r="24986"/>
          <a:stretch/>
        </p:blipFill>
        <p:spPr>
          <a:xfrm>
            <a:off x="7459575" y="2530575"/>
            <a:ext cx="1714500" cy="23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50" y="149200"/>
            <a:ext cx="2758024" cy="22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 hasCustomPrompt="1"/>
          </p:nvPr>
        </p:nvSpPr>
        <p:spPr>
          <a:xfrm>
            <a:off x="786375" y="2572936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1615440" y="2449202"/>
            <a:ext cx="25329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2"/>
          </p:nvPr>
        </p:nvSpPr>
        <p:spPr>
          <a:xfrm>
            <a:off x="1615440" y="2948834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 idx="3" hasCustomPrompt="1"/>
          </p:nvPr>
        </p:nvSpPr>
        <p:spPr>
          <a:xfrm>
            <a:off x="786375" y="3683399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4"/>
          </p:nvPr>
        </p:nvSpPr>
        <p:spPr>
          <a:xfrm>
            <a:off x="1615440" y="3559423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5"/>
          </p:nvPr>
        </p:nvSpPr>
        <p:spPr>
          <a:xfrm>
            <a:off x="1615440" y="4058172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693925" y="2572936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7"/>
          </p:nvPr>
        </p:nvSpPr>
        <p:spPr>
          <a:xfrm flipH="1">
            <a:off x="5522976" y="2449202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8"/>
          </p:nvPr>
        </p:nvSpPr>
        <p:spPr>
          <a:xfrm flipH="1">
            <a:off x="5522856" y="2948834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4693925" y="3683399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13"/>
          </p:nvPr>
        </p:nvSpPr>
        <p:spPr>
          <a:xfrm flipH="1">
            <a:off x="5522976" y="3559423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4"/>
          </p:nvPr>
        </p:nvSpPr>
        <p:spPr>
          <a:xfrm flipH="1">
            <a:off x="5522856" y="4058172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2">
            <a:alphaModFix/>
          </a:blip>
          <a:srcRect t="109" b="9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 rotWithShape="1">
          <a:blip r:embed="rId4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>
            <a:spLocks noGrp="1"/>
          </p:cNvSpPr>
          <p:nvPr>
            <p:ph type="title" idx="15"/>
          </p:nvPr>
        </p:nvSpPr>
        <p:spPr>
          <a:xfrm>
            <a:off x="4572000" y="539500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1">
  <p:cSld name="CUSTOM_1_1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 hasCustomPrompt="1"/>
          </p:nvPr>
        </p:nvSpPr>
        <p:spPr>
          <a:xfrm>
            <a:off x="5769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1"/>
          </p:nvPr>
        </p:nvSpPr>
        <p:spPr>
          <a:xfrm>
            <a:off x="12068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2"/>
          </p:nvPr>
        </p:nvSpPr>
        <p:spPr>
          <a:xfrm>
            <a:off x="12068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 idx="3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 idx="4" hasCustomPrompt="1"/>
          </p:nvPr>
        </p:nvSpPr>
        <p:spPr>
          <a:xfrm>
            <a:off x="32403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5"/>
          </p:nvPr>
        </p:nvSpPr>
        <p:spPr>
          <a:xfrm>
            <a:off x="38702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6"/>
          </p:nvPr>
        </p:nvSpPr>
        <p:spPr>
          <a:xfrm>
            <a:off x="38702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7" hasCustomPrompt="1"/>
          </p:nvPr>
        </p:nvSpPr>
        <p:spPr>
          <a:xfrm>
            <a:off x="59037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8"/>
          </p:nvPr>
        </p:nvSpPr>
        <p:spPr>
          <a:xfrm>
            <a:off x="65336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9"/>
          </p:nvPr>
        </p:nvSpPr>
        <p:spPr>
          <a:xfrm>
            <a:off x="65336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13" hasCustomPrompt="1"/>
          </p:nvPr>
        </p:nvSpPr>
        <p:spPr>
          <a:xfrm>
            <a:off x="5769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4"/>
          </p:nvPr>
        </p:nvSpPr>
        <p:spPr>
          <a:xfrm>
            <a:off x="12068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15"/>
          </p:nvPr>
        </p:nvSpPr>
        <p:spPr>
          <a:xfrm>
            <a:off x="12068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16" hasCustomPrompt="1"/>
          </p:nvPr>
        </p:nvSpPr>
        <p:spPr>
          <a:xfrm>
            <a:off x="32403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7"/>
          </p:nvPr>
        </p:nvSpPr>
        <p:spPr>
          <a:xfrm>
            <a:off x="38702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8"/>
          </p:nvPr>
        </p:nvSpPr>
        <p:spPr>
          <a:xfrm>
            <a:off x="38702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 idx="19" hasCustomPrompt="1"/>
          </p:nvPr>
        </p:nvSpPr>
        <p:spPr>
          <a:xfrm>
            <a:off x="59037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20"/>
          </p:nvPr>
        </p:nvSpPr>
        <p:spPr>
          <a:xfrm>
            <a:off x="65336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21"/>
          </p:nvPr>
        </p:nvSpPr>
        <p:spPr>
          <a:xfrm>
            <a:off x="65336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2">
            <a:alphaModFix/>
          </a:blip>
          <a:srcRect t="55512"/>
          <a:stretch/>
        </p:blipFill>
        <p:spPr>
          <a:xfrm>
            <a:off x="349950" y="0"/>
            <a:ext cx="2738250" cy="12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3">
            <a:alphaModFix/>
          </a:blip>
          <a:srcRect t="28335" r="57085"/>
          <a:stretch/>
        </p:blipFill>
        <p:spPr>
          <a:xfrm>
            <a:off x="7654550" y="0"/>
            <a:ext cx="1489451" cy="224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2581350" y="1660775"/>
            <a:ext cx="39813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1"/>
          </p:nvPr>
        </p:nvSpPr>
        <p:spPr>
          <a:xfrm>
            <a:off x="2411850" y="2410025"/>
            <a:ext cx="4320300" cy="13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1900" y="306645"/>
            <a:ext cx="2107050" cy="1917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r="29103"/>
          <a:stretch/>
        </p:blipFill>
        <p:spPr>
          <a:xfrm>
            <a:off x="7257850" y="1584575"/>
            <a:ext cx="1886149" cy="268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4">
            <a:alphaModFix/>
          </a:blip>
          <a:srcRect l="14864" b="25689"/>
          <a:stretch/>
        </p:blipFill>
        <p:spPr>
          <a:xfrm>
            <a:off x="-17100" y="3148450"/>
            <a:ext cx="2276550" cy="199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17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 hasCustomPrompt="1"/>
          </p:nvPr>
        </p:nvSpPr>
        <p:spPr>
          <a:xfrm>
            <a:off x="712500" y="1449525"/>
            <a:ext cx="3529200" cy="16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500"/>
              <a:buNone/>
              <a:defRPr sz="1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27"/>
          <p:cNvSpPr txBox="1">
            <a:spLocks noGrp="1"/>
          </p:cNvSpPr>
          <p:nvPr>
            <p:ph type="subTitle" idx="1"/>
          </p:nvPr>
        </p:nvSpPr>
        <p:spPr>
          <a:xfrm>
            <a:off x="712500" y="3129525"/>
            <a:ext cx="41238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 rotWithShape="1">
          <a:blip r:embed="rId2">
            <a:alphaModFix/>
          </a:blip>
          <a:srcRect t="41221"/>
          <a:stretch/>
        </p:blipFill>
        <p:spPr>
          <a:xfrm>
            <a:off x="3376600" y="-8350"/>
            <a:ext cx="2783501" cy="14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b="55711"/>
          <a:stretch/>
        </p:blipFill>
        <p:spPr>
          <a:xfrm>
            <a:off x="536611" y="3913367"/>
            <a:ext cx="2839987" cy="125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2">
            <a:alphaModFix/>
          </a:blip>
          <a:srcRect l="28850" b="59170"/>
          <a:stretch/>
        </p:blipFill>
        <p:spPr>
          <a:xfrm>
            <a:off x="0" y="4079358"/>
            <a:ext cx="2107714" cy="109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3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2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8225021" y="4351019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>
            <a:spLocks noGrp="1"/>
          </p:cNvSpPr>
          <p:nvPr>
            <p:ph type="subTitle" idx="1"/>
          </p:nvPr>
        </p:nvSpPr>
        <p:spPr>
          <a:xfrm>
            <a:off x="6074675" y="786958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2"/>
          </p:nvPr>
        </p:nvSpPr>
        <p:spPr>
          <a:xfrm>
            <a:off x="6074675" y="2114550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3"/>
          </p:nvPr>
        </p:nvSpPr>
        <p:spPr>
          <a:xfrm>
            <a:off x="6074675" y="3442142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713225" y="2571750"/>
            <a:ext cx="3145800" cy="20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2" name="Google Shape;242;p32"/>
          <p:cNvSpPr txBox="1">
            <a:spLocks noGrp="1"/>
          </p:cNvSpPr>
          <p:nvPr>
            <p:ph type="subTitle" idx="4"/>
          </p:nvPr>
        </p:nvSpPr>
        <p:spPr>
          <a:xfrm>
            <a:off x="4846320" y="1102408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subTitle" idx="5"/>
          </p:nvPr>
        </p:nvSpPr>
        <p:spPr>
          <a:xfrm>
            <a:off x="4846320" y="2430000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subTitle" idx="6"/>
          </p:nvPr>
        </p:nvSpPr>
        <p:spPr>
          <a:xfrm>
            <a:off x="4846320" y="3757592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pic>
        <p:nvPicPr>
          <p:cNvPr id="245" name="Google Shape;245;p32"/>
          <p:cNvPicPr preferRelativeResize="0"/>
          <p:nvPr/>
        </p:nvPicPr>
        <p:blipFill rotWithShape="1">
          <a:blip r:embed="rId3">
            <a:alphaModFix/>
          </a:blip>
          <a:srcRect l="17462" r="-3313"/>
          <a:stretch/>
        </p:blipFill>
        <p:spPr>
          <a:xfrm rot="10800000">
            <a:off x="7955276" y="1"/>
            <a:ext cx="1188724" cy="9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8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8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7935450" y="2583150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 rotWithShape="1">
          <a:blip r:embed="rId3">
            <a:alphaModFix/>
          </a:blip>
          <a:srcRect l="28299"/>
          <a:stretch/>
        </p:blipFill>
        <p:spPr>
          <a:xfrm>
            <a:off x="0" y="142300"/>
            <a:ext cx="1697074" cy="23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30462">
            <a:off x="6634094" y="280465"/>
            <a:ext cx="2342760" cy="224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8"/>
          <p:cNvPicPr preferRelativeResize="0"/>
          <p:nvPr/>
        </p:nvPicPr>
        <p:blipFill rotWithShape="1">
          <a:blip r:embed="rId5">
            <a:alphaModFix/>
          </a:blip>
          <a:srcRect t="20810"/>
          <a:stretch/>
        </p:blipFill>
        <p:spPr>
          <a:xfrm rot="-5400006">
            <a:off x="-217463" y="1685890"/>
            <a:ext cx="2274424" cy="183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2" r:id="rId4"/>
    <p:sldLayoutId id="2147483663" r:id="rId5"/>
    <p:sldLayoutId id="2147483668" r:id="rId6"/>
    <p:sldLayoutId id="2147483673" r:id="rId7"/>
    <p:sldLayoutId id="2147483678" r:id="rId8"/>
    <p:sldLayoutId id="2147483704" r:id="rId9"/>
    <p:sldLayoutId id="2147483705" r:id="rId10"/>
    <p:sldLayoutId id="2147483706" r:id="rId11"/>
    <p:sldLayoutId id="214748370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>
            <a:spLocks noGrp="1"/>
          </p:cNvSpPr>
          <p:nvPr>
            <p:ph type="ctrTitle"/>
          </p:nvPr>
        </p:nvSpPr>
        <p:spPr>
          <a:xfrm>
            <a:off x="3730677" y="539496"/>
            <a:ext cx="47001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WIWINO Data analysis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8F7CFD72-1D66-EA43-CCD9-DE25D19C1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365966"/>
              </p:ext>
            </p:extLst>
          </p:nvPr>
        </p:nvGraphicFramePr>
        <p:xfrm>
          <a:off x="0" y="2207462"/>
          <a:ext cx="7659014" cy="640080"/>
        </p:xfrm>
        <a:graphic>
          <a:graphicData uri="http://schemas.openxmlformats.org/drawingml/2006/table">
            <a:tbl>
              <a:tblPr/>
              <a:tblGrid>
                <a:gridCol w="7659014">
                  <a:extLst>
                    <a:ext uri="{9D8B030D-6E8A-4147-A177-3AD203B41FA5}">
                      <a16:colId xmlns:a16="http://schemas.microsoft.com/office/drawing/2014/main" val="40189590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SELECT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name,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winery_id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ratings_average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ratings_count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wines </a:t>
                      </a:r>
                    </a:p>
                    <a:p>
                      <a:pPr algn="l" rtl="0" fontAlgn="t"/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ORDER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BY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ratings_average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DESC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ratings_count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DESC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LIMIT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734061"/>
                  </a:ext>
                </a:extLst>
              </a:tr>
            </a:tbl>
          </a:graphicData>
        </a:graphic>
      </p:graphicFrame>
      <p:sp>
        <p:nvSpPr>
          <p:cNvPr id="479" name="Google Shape;479;p68"/>
          <p:cNvSpPr txBox="1">
            <a:spLocks noGrp="1"/>
          </p:cNvSpPr>
          <p:nvPr>
            <p:ph type="title" idx="15"/>
          </p:nvPr>
        </p:nvSpPr>
        <p:spPr>
          <a:xfrm>
            <a:off x="3322948" y="0"/>
            <a:ext cx="4411745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Winery award</a:t>
            </a:r>
            <a:endParaRPr sz="4000" dirty="0"/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9672416F-4778-93B8-76C9-A824FFCB0C9D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 flipH="1">
            <a:off x="3954544" y="702093"/>
            <a:ext cx="2532900" cy="448200"/>
          </a:xfrm>
        </p:spPr>
        <p:txBody>
          <a:bodyPr/>
          <a:lstStyle/>
          <a:p>
            <a:r>
              <a:rPr lang="en-US" dirty="0"/>
              <a:t>Approach</a:t>
            </a:r>
            <a:endParaRPr lang="en-BE" dirty="0"/>
          </a:p>
        </p:txBody>
      </p:sp>
      <p:sp>
        <p:nvSpPr>
          <p:cNvPr id="39" name="Subtitle 38">
            <a:extLst>
              <a:ext uri="{FF2B5EF4-FFF2-40B4-BE49-F238E27FC236}">
                <a16:creationId xmlns:a16="http://schemas.microsoft.com/office/drawing/2014/main" id="{25CE13FE-71D0-19B7-A405-A5767E8E06AB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 flipH="1">
            <a:off x="3954544" y="1106573"/>
            <a:ext cx="4411746" cy="1000582"/>
          </a:xfrm>
        </p:spPr>
        <p:txBody>
          <a:bodyPr/>
          <a:lstStyle/>
          <a:p>
            <a:r>
              <a:rPr lang="en-US" dirty="0"/>
              <a:t>Identify 3 categories for awards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Best wine by average rating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Best natural wine by average rating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Best wine under 50 euros</a:t>
            </a:r>
          </a:p>
          <a:p>
            <a:endParaRPr lang="en-BE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53E1309-339A-0D03-65DC-4E428A774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327443"/>
              </p:ext>
            </p:extLst>
          </p:nvPr>
        </p:nvGraphicFramePr>
        <p:xfrm>
          <a:off x="0" y="3009283"/>
          <a:ext cx="7695590" cy="822960"/>
        </p:xfrm>
        <a:graphic>
          <a:graphicData uri="http://schemas.openxmlformats.org/drawingml/2006/table">
            <a:tbl>
              <a:tblPr/>
              <a:tblGrid>
                <a:gridCol w="7695590">
                  <a:extLst>
                    <a:ext uri="{9D8B030D-6E8A-4147-A177-3AD203B41FA5}">
                      <a16:colId xmlns:a16="http://schemas.microsoft.com/office/drawing/2014/main" val="40189590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SELECT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name,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winery_id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ratings_average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ratings_count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is_natural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wines </a:t>
                      </a:r>
                    </a:p>
                    <a:p>
                      <a:pPr algn="l" rtl="0" fontAlgn="t"/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WHERE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is_natural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IS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TRUE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ORDER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BY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ratings_average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DESC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ratings_count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DESC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​</a:t>
                      </a:r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LIMIT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73406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301367-29A5-3219-EC22-9324DD59B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359336"/>
              </p:ext>
            </p:extLst>
          </p:nvPr>
        </p:nvGraphicFramePr>
        <p:xfrm>
          <a:off x="0" y="3932550"/>
          <a:ext cx="7718425" cy="1188720"/>
        </p:xfrm>
        <a:graphic>
          <a:graphicData uri="http://schemas.openxmlformats.org/drawingml/2006/table">
            <a:tbl>
              <a:tblPr/>
              <a:tblGrid>
                <a:gridCol w="7718425">
                  <a:extLst>
                    <a:ext uri="{9D8B030D-6E8A-4147-A177-3AD203B41FA5}">
                      <a16:colId xmlns:a16="http://schemas.microsoft.com/office/drawing/2014/main" val="7511414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SELECT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wines.name,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winery_id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wines.ratings_average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wines.ratings_count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vintages.price_euros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wines </a:t>
                      </a:r>
                    </a:p>
                    <a:p>
                      <a:pPr algn="l" rtl="0" fontAlgn="t"/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JOIN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vintages </a:t>
                      </a:r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ON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wines.id =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vintages.wine_id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WHERE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vintages.price_euros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&lt; </a:t>
                      </a:r>
                      <a:r>
                        <a:rPr lang="en-US" sz="1200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50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ORDER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BY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wines.ratings_average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DESC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wines.ratings_count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DESC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12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LIMIT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219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49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Google Shape;6273;p94">
            <a:extLst>
              <a:ext uri="{FF2B5EF4-FFF2-40B4-BE49-F238E27FC236}">
                <a16:creationId xmlns:a16="http://schemas.microsoft.com/office/drawing/2014/main" id="{283FC268-56C9-2AA4-5BD4-DFF156C15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8452912"/>
              </p:ext>
            </p:extLst>
          </p:nvPr>
        </p:nvGraphicFramePr>
        <p:xfrm>
          <a:off x="1228954" y="76403"/>
          <a:ext cx="7076917" cy="1361116"/>
        </p:xfrm>
        <a:graphic>
          <a:graphicData uri="http://schemas.openxmlformats.org/drawingml/2006/table">
            <a:tbl>
              <a:tblPr>
                <a:noFill/>
                <a:tableStyleId>{5B50F40C-C425-4223-AD60-D29F109DC270}</a:tableStyleId>
              </a:tblPr>
              <a:tblGrid>
                <a:gridCol w="3231759">
                  <a:extLst>
                    <a:ext uri="{9D8B030D-6E8A-4147-A177-3AD203B41FA5}">
                      <a16:colId xmlns:a16="http://schemas.microsoft.com/office/drawing/2014/main" val="4010948361"/>
                    </a:ext>
                  </a:extLst>
                </a:gridCol>
                <a:gridCol w="106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21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4367">
                  <a:extLst>
                    <a:ext uri="{9D8B030D-6E8A-4147-A177-3AD203B41FA5}">
                      <a16:colId xmlns:a16="http://schemas.microsoft.com/office/drawing/2014/main" val="3186584457"/>
                    </a:ext>
                  </a:extLst>
                </a:gridCol>
              </a:tblGrid>
              <a:tr h="4761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best wine overall</a:t>
                      </a:r>
                      <a:endParaRPr sz="2000" dirty="0"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Winery ID*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Average rating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Number of reviews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8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Cabernet Sauvignon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14919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4.8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>
                          <a:effectLst/>
                        </a:rPr>
                        <a:t>2941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223">
                <a:tc>
                  <a:txBody>
                    <a:bodyPr/>
                    <a:lstStyle/>
                    <a:p>
                      <a:pPr algn="l"/>
                      <a:r>
                        <a:rPr lang="it-IT" sz="1200" dirty="0">
                          <a:effectLst/>
                        </a:rPr>
                        <a:t>Amarone della Valpolicella Classico Riserva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11601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4.8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>
                          <a:effectLst/>
                        </a:rPr>
                        <a:t>587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825119"/>
                  </a:ext>
                </a:extLst>
              </a:tr>
              <a:tr h="225451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Fratini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Bolgheri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Superiore</a:t>
                      </a:r>
                      <a:endParaRPr lang="en-US" sz="1200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>
                          <a:effectLst/>
                        </a:rPr>
                        <a:t>277785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4.8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153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880889"/>
                  </a:ext>
                </a:extLst>
              </a:tr>
            </a:tbl>
          </a:graphicData>
        </a:graphic>
      </p:graphicFrame>
      <p:graphicFrame>
        <p:nvGraphicFramePr>
          <p:cNvPr id="2" name="Google Shape;6273;p94">
            <a:extLst>
              <a:ext uri="{FF2B5EF4-FFF2-40B4-BE49-F238E27FC236}">
                <a16:creationId xmlns:a16="http://schemas.microsoft.com/office/drawing/2014/main" id="{574DD236-F7A1-D1E8-EB26-70A8564A04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878277"/>
              </p:ext>
            </p:extLst>
          </p:nvPr>
        </p:nvGraphicFramePr>
        <p:xfrm>
          <a:off x="1228953" y="1575095"/>
          <a:ext cx="7076917" cy="1348710"/>
        </p:xfrm>
        <a:graphic>
          <a:graphicData uri="http://schemas.openxmlformats.org/drawingml/2006/table">
            <a:tbl>
              <a:tblPr>
                <a:noFill/>
                <a:tableStyleId>{5B50F40C-C425-4223-AD60-D29F109DC270}</a:tableStyleId>
              </a:tblPr>
              <a:tblGrid>
                <a:gridCol w="3231759">
                  <a:extLst>
                    <a:ext uri="{9D8B030D-6E8A-4147-A177-3AD203B41FA5}">
                      <a16:colId xmlns:a16="http://schemas.microsoft.com/office/drawing/2014/main" val="4010948361"/>
                    </a:ext>
                  </a:extLst>
                </a:gridCol>
                <a:gridCol w="106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21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4367">
                  <a:extLst>
                    <a:ext uri="{9D8B030D-6E8A-4147-A177-3AD203B41FA5}">
                      <a16:colId xmlns:a16="http://schemas.microsoft.com/office/drawing/2014/main" val="3186584457"/>
                    </a:ext>
                  </a:extLst>
                </a:gridCol>
              </a:tblGrid>
              <a:tr h="5445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best natural wine</a:t>
                      </a:r>
                      <a:endParaRPr sz="2000" dirty="0"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Winery ID*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Average rating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Number of reviews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080"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Bassolino di Sopra Brunello di Montalcino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5567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4.6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174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08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Les </a:t>
                      </a:r>
                      <a:r>
                        <a:rPr lang="en-US" sz="1200" dirty="0" err="1">
                          <a:effectLst/>
                        </a:rPr>
                        <a:t>Poyeux</a:t>
                      </a:r>
                      <a:r>
                        <a:rPr lang="en-US" sz="1200" dirty="0">
                          <a:effectLst/>
                        </a:rPr>
                        <a:t> Saumur Champigny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>
                          <a:effectLst/>
                        </a:rPr>
                        <a:t>2283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4.5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2005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825119"/>
                  </a:ext>
                </a:extLst>
              </a:tr>
              <a:tr h="226709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Le Bourg Saumur Champigny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2283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4.5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1264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880889"/>
                  </a:ext>
                </a:extLst>
              </a:tr>
            </a:tbl>
          </a:graphicData>
        </a:graphic>
      </p:graphicFrame>
      <p:graphicFrame>
        <p:nvGraphicFramePr>
          <p:cNvPr id="3" name="Google Shape;6273;p94">
            <a:extLst>
              <a:ext uri="{FF2B5EF4-FFF2-40B4-BE49-F238E27FC236}">
                <a16:creationId xmlns:a16="http://schemas.microsoft.com/office/drawing/2014/main" id="{EFB62F71-3532-03E6-44C3-978A943E69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6400702"/>
              </p:ext>
            </p:extLst>
          </p:nvPr>
        </p:nvGraphicFramePr>
        <p:xfrm>
          <a:off x="1228954" y="3061381"/>
          <a:ext cx="7076916" cy="1574089"/>
        </p:xfrm>
        <a:graphic>
          <a:graphicData uri="http://schemas.openxmlformats.org/drawingml/2006/table">
            <a:tbl>
              <a:tblPr>
                <a:noFill/>
                <a:tableStyleId>{5B50F40C-C425-4223-AD60-D29F109DC270}</a:tableStyleId>
              </a:tblPr>
              <a:tblGrid>
                <a:gridCol w="2619399">
                  <a:extLst>
                    <a:ext uri="{9D8B030D-6E8A-4147-A177-3AD203B41FA5}">
                      <a16:colId xmlns:a16="http://schemas.microsoft.com/office/drawing/2014/main" val="4010948361"/>
                    </a:ext>
                  </a:extLst>
                </a:gridCol>
                <a:gridCol w="952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9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49">
                  <a:extLst>
                    <a:ext uri="{9D8B030D-6E8A-4147-A177-3AD203B41FA5}">
                      <a16:colId xmlns:a16="http://schemas.microsoft.com/office/drawing/2014/main" val="3186584457"/>
                    </a:ext>
                  </a:extLst>
                </a:gridCol>
                <a:gridCol w="1217517">
                  <a:extLst>
                    <a:ext uri="{9D8B030D-6E8A-4147-A177-3AD203B41FA5}">
                      <a16:colId xmlns:a16="http://schemas.microsoft.com/office/drawing/2014/main" val="1209239829"/>
                    </a:ext>
                  </a:extLst>
                </a:gridCol>
              </a:tblGrid>
              <a:tr h="46824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best budget wine</a:t>
                      </a:r>
                      <a:endParaRPr sz="2000" dirty="0"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Winery ID*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Average rating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Number of reviews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Price (€)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73"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60 Sessantanni Old Vines Primitivo di Manduria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55648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4.5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94289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>
                          <a:effectLst/>
                        </a:rPr>
                        <a:t>24.75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866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Limited Edition 10 </a:t>
                      </a:r>
                      <a:r>
                        <a:rPr lang="en-US" sz="1200" dirty="0" err="1">
                          <a:effectLst/>
                        </a:rPr>
                        <a:t>Vendemmie</a:t>
                      </a:r>
                      <a:endParaRPr lang="en-US" sz="1200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17793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4.5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9453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34.2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825119"/>
                  </a:ext>
                </a:extLst>
              </a:tr>
              <a:tr h="89590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Lupi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Rezerva</a:t>
                      </a:r>
                      <a:endParaRPr lang="en-US" sz="1200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>
                          <a:effectLst/>
                        </a:rPr>
                        <a:t>27224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4.5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7604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1200" dirty="0">
                          <a:effectLst/>
                        </a:rPr>
                        <a:t>36.55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880889"/>
                  </a:ext>
                </a:extLst>
              </a:tr>
            </a:tbl>
          </a:graphicData>
        </a:graphic>
      </p:graphicFrame>
      <p:sp>
        <p:nvSpPr>
          <p:cNvPr id="4" name="Google Shape;459;p67">
            <a:extLst>
              <a:ext uri="{FF2B5EF4-FFF2-40B4-BE49-F238E27FC236}">
                <a16:creationId xmlns:a16="http://schemas.microsoft.com/office/drawing/2014/main" id="{3CB64EB2-AB8C-486A-BAD2-32EFA4DFA625}"/>
              </a:ext>
            </a:extLst>
          </p:cNvPr>
          <p:cNvSpPr txBox="1">
            <a:spLocks/>
          </p:cNvSpPr>
          <p:nvPr/>
        </p:nvSpPr>
        <p:spPr>
          <a:xfrm>
            <a:off x="1203218" y="4694619"/>
            <a:ext cx="7717500" cy="372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200" dirty="0"/>
              <a:t>*Due to data issues it was not possible to derive the winery name from the winery ID</a:t>
            </a:r>
          </a:p>
        </p:txBody>
      </p:sp>
    </p:spTree>
    <p:extLst>
      <p:ext uri="{BB962C8B-B14F-4D97-AF65-F5344CB8AC3E}">
        <p14:creationId xmlns:p14="http://schemas.microsoft.com/office/powerpoint/2010/main" val="309981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8"/>
          <p:cNvSpPr txBox="1">
            <a:spLocks noGrp="1"/>
          </p:cNvSpPr>
          <p:nvPr>
            <p:ph type="title" idx="15"/>
          </p:nvPr>
        </p:nvSpPr>
        <p:spPr>
          <a:xfrm>
            <a:off x="3322948" y="0"/>
            <a:ext cx="4411745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Specific taste combination</a:t>
            </a:r>
            <a:endParaRPr sz="4000" dirty="0"/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9672416F-4778-93B8-76C9-A824FFCB0C9D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 flipH="1">
            <a:off x="3954544" y="1216779"/>
            <a:ext cx="2532900" cy="448200"/>
          </a:xfrm>
        </p:spPr>
        <p:txBody>
          <a:bodyPr/>
          <a:lstStyle/>
          <a:p>
            <a:r>
              <a:rPr lang="en-US" dirty="0"/>
              <a:t>Approach</a:t>
            </a:r>
            <a:endParaRPr lang="en-BE" dirty="0"/>
          </a:p>
        </p:txBody>
      </p:sp>
      <p:sp>
        <p:nvSpPr>
          <p:cNvPr id="39" name="Subtitle 38">
            <a:extLst>
              <a:ext uri="{FF2B5EF4-FFF2-40B4-BE49-F238E27FC236}">
                <a16:creationId xmlns:a16="http://schemas.microsoft.com/office/drawing/2014/main" id="{25CE13FE-71D0-19B7-A405-A5767E8E06AB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 flipH="1">
            <a:off x="3954544" y="1746978"/>
            <a:ext cx="3569139" cy="268685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Identify flavor IDs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Identify wines with at least 10 mentions for each flavor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91A9B81-452F-42AD-2513-C99BF8293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473460"/>
              </p:ext>
            </p:extLst>
          </p:nvPr>
        </p:nvGraphicFramePr>
        <p:xfrm>
          <a:off x="0" y="2705100"/>
          <a:ext cx="7718425" cy="2438400"/>
        </p:xfrm>
        <a:graphic>
          <a:graphicData uri="http://schemas.openxmlformats.org/drawingml/2006/table">
            <a:tbl>
              <a:tblPr/>
              <a:tblGrid>
                <a:gridCol w="7718425">
                  <a:extLst>
                    <a:ext uri="{9D8B030D-6E8A-4147-A177-3AD203B41FA5}">
                      <a16:colId xmlns:a16="http://schemas.microsoft.com/office/drawing/2014/main" val="9105494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/>
                      <a:endParaRPr lang="en-US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SELECT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wines.name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wine_name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keywords_wine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.*, keywords.name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keyword_name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wines</a:t>
                      </a: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JOIN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keywords_wine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wines.id =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keywords_wine.wine_id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JOIN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keywords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keywords_wine.keyword_id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= keywords.id</a:t>
                      </a: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WHERE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keywords.name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(</a:t>
                      </a:r>
                      <a:r>
                        <a:rPr lang="en-US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'coffee'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'toast'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'green apple'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'cream'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'citrus'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AND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keywords_wine.</a:t>
                      </a:r>
                      <a:r>
                        <a:rPr lang="en-US" dirty="0" err="1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count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&gt;= </a:t>
                      </a:r>
                      <a:r>
                        <a:rPr lang="en-US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GROUP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BY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wine_name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HAVING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COUNT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DISTINCT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keyword_name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 = </a:t>
                      </a:r>
                      <a:r>
                        <a:rPr lang="en-US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657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179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" name="Google Shape;6273;p94">
            <a:extLst>
              <a:ext uri="{FF2B5EF4-FFF2-40B4-BE49-F238E27FC236}">
                <a16:creationId xmlns:a16="http://schemas.microsoft.com/office/drawing/2014/main" id="{283FC268-56C9-2AA4-5BD4-DFF156C15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2190828"/>
              </p:ext>
            </p:extLst>
          </p:nvPr>
        </p:nvGraphicFramePr>
        <p:xfrm>
          <a:off x="1220840" y="0"/>
          <a:ext cx="6964869" cy="5168870"/>
        </p:xfrm>
        <a:graphic>
          <a:graphicData uri="http://schemas.openxmlformats.org/drawingml/2006/table">
            <a:tbl>
              <a:tblPr>
                <a:noFill/>
                <a:tableStyleId>{5B50F40C-C425-4223-AD60-D29F109DC270}</a:tableStyleId>
              </a:tblPr>
              <a:tblGrid>
                <a:gridCol w="453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822">
                  <a:extLst>
                    <a:ext uri="{9D8B030D-6E8A-4147-A177-3AD203B41FA5}">
                      <a16:colId xmlns:a16="http://schemas.microsoft.com/office/drawing/2014/main" val="201762613"/>
                    </a:ext>
                  </a:extLst>
                </a:gridCol>
              </a:tblGrid>
              <a:tr h="3103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Wine Name</a:t>
                      </a:r>
                      <a:endParaRPr sz="2000" dirty="0"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Group Name</a:t>
                      </a:r>
                      <a:endParaRPr sz="12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Flavor count</a:t>
                      </a:r>
                      <a:endParaRPr sz="12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988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Belle Epoque Brut Champagne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tree_fruit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 dirty="0">
                          <a:effectLst/>
                        </a:rPr>
                        <a:t>224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Blanc des Millénaires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non_oak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160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171169"/>
                  </a:ext>
                </a:extLst>
              </a:tr>
              <a:tr h="145115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Brut Champagne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non_oak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 dirty="0">
                          <a:effectLst/>
                        </a:rPr>
                        <a:t>2165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808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200">
                          <a:effectLst/>
                        </a:rPr>
                        <a:t>Comtes de Champagne Blanc de Blancs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non_oak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 dirty="0">
                          <a:effectLst/>
                        </a:rPr>
                        <a:t>587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033926"/>
                  </a:ext>
                </a:extLst>
              </a:tr>
              <a:tr h="16198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Cristal Brut Champagne (Millésimé)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non_oak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464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905937"/>
                  </a:ext>
                </a:extLst>
              </a:tr>
              <a:tr h="148468">
                <a:tc>
                  <a:txBody>
                    <a:bodyPr/>
                    <a:lstStyle/>
                    <a:p>
                      <a:r>
                        <a:rPr lang="fr-FR" sz="1200">
                          <a:effectLst/>
                        </a:rPr>
                        <a:t>Cuvée des Enchanteleurs Brut Champagne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non_oak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31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207324"/>
                  </a:ext>
                </a:extLst>
              </a:tr>
              <a:tr h="160558">
                <a:tc>
                  <a:txBody>
                    <a:bodyPr/>
                    <a:lstStyle/>
                    <a:p>
                      <a:r>
                        <a:rPr lang="fr-FR" sz="1200">
                          <a:effectLst/>
                        </a:rPr>
                        <a:t>Dom Ruinart Blanc de Blancs Brut Champagne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non_oak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226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471717"/>
                  </a:ext>
                </a:extLst>
              </a:tr>
              <a:tr h="20190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Grande Cuvée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non_oak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713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575922"/>
                  </a:ext>
                </a:extLst>
              </a:tr>
              <a:tr h="144505">
                <a:tc>
                  <a:txBody>
                    <a:bodyPr/>
                    <a:lstStyle/>
                    <a:p>
                      <a:r>
                        <a:rPr lang="fr-FR" sz="1200" dirty="0">
                          <a:effectLst/>
                        </a:rPr>
                        <a:t>La Grande Année Brut Champagne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non_oak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525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996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200" dirty="0">
                          <a:effectLst/>
                        </a:rPr>
                        <a:t>La Grande Dame Brut Champagne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non_oak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244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662266"/>
                  </a:ext>
                </a:extLst>
              </a:tr>
              <a:tr h="150782">
                <a:tc>
                  <a:txBody>
                    <a:bodyPr/>
                    <a:lstStyle/>
                    <a:p>
                      <a:r>
                        <a:rPr lang="fr-FR" sz="1200">
                          <a:effectLst/>
                        </a:rPr>
                        <a:t>Le Mesnil Blanc de Blancs (Cuvée S) Brut Champagne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citrus_fruit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240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825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MV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oak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10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880889"/>
                  </a:ext>
                </a:extLst>
              </a:tr>
              <a:tr h="16604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P2 </a:t>
                      </a:r>
                      <a:r>
                        <a:rPr lang="en-US" sz="1200" dirty="0" err="1">
                          <a:effectLst/>
                        </a:rPr>
                        <a:t>Plénitude</a:t>
                      </a:r>
                      <a:r>
                        <a:rPr lang="en-US" sz="1200" dirty="0">
                          <a:effectLst/>
                        </a:rPr>
                        <a:t> Brut Champagne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non_oak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161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103204"/>
                  </a:ext>
                </a:extLst>
              </a:tr>
              <a:tr h="151818">
                <a:tc>
                  <a:txBody>
                    <a:bodyPr/>
                    <a:lstStyle/>
                    <a:p>
                      <a:r>
                        <a:rPr lang="fr-FR" sz="1200">
                          <a:effectLst/>
                        </a:rPr>
                        <a:t>R.D Extra Brut Champagne (Récemment Dégorgé)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non_oak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163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83999"/>
                  </a:ext>
                </a:extLst>
              </a:tr>
              <a:tr h="13464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Sauternes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tree_fruit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13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850367"/>
                  </a:ext>
                </a:extLst>
              </a:tr>
              <a:tr h="201602">
                <a:tc>
                  <a:txBody>
                    <a:bodyPr/>
                    <a:lstStyle/>
                    <a:p>
                      <a:r>
                        <a:rPr lang="fr-FR" sz="1200" dirty="0">
                          <a:effectLst/>
                        </a:rPr>
                        <a:t>Sauternes (Premier Grand Cru Classé)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tree_fruit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10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307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Sir Winston Churchill Brut Champagne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non_oak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282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555783"/>
                  </a:ext>
                </a:extLst>
              </a:tr>
              <a:tr h="13779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Trebbiano d'Abruzzo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oak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21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873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Vintage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non_oak</a:t>
                      </a:r>
                      <a:endParaRPr lang="en-US" sz="1200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 dirty="0">
                          <a:effectLst/>
                        </a:rPr>
                        <a:t>356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43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8"/>
          <p:cNvSpPr txBox="1">
            <a:spLocks noGrp="1"/>
          </p:cNvSpPr>
          <p:nvPr>
            <p:ph type="title" idx="15"/>
          </p:nvPr>
        </p:nvSpPr>
        <p:spPr>
          <a:xfrm>
            <a:off x="3322948" y="0"/>
            <a:ext cx="4411745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Top wines for popular grapes</a:t>
            </a:r>
            <a:endParaRPr sz="4000" dirty="0"/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9672416F-4778-93B8-76C9-A824FFCB0C9D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 flipH="1">
            <a:off x="3954544" y="1216779"/>
            <a:ext cx="2532900" cy="448200"/>
          </a:xfrm>
        </p:spPr>
        <p:txBody>
          <a:bodyPr/>
          <a:lstStyle/>
          <a:p>
            <a:r>
              <a:rPr lang="en-US" dirty="0"/>
              <a:t>Approach</a:t>
            </a:r>
            <a:endParaRPr lang="en-BE" dirty="0"/>
          </a:p>
        </p:txBody>
      </p:sp>
      <p:sp>
        <p:nvSpPr>
          <p:cNvPr id="39" name="Subtitle 38">
            <a:extLst>
              <a:ext uri="{FF2B5EF4-FFF2-40B4-BE49-F238E27FC236}">
                <a16:creationId xmlns:a16="http://schemas.microsoft.com/office/drawing/2014/main" id="{25CE13FE-71D0-19B7-A405-A5767E8E06AB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 flipH="1">
            <a:off x="3954544" y="1642296"/>
            <a:ext cx="4411746" cy="268685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Find 3 most common grapes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4035B3-1B92-68BE-3851-C09FC0DC6CE5}"/>
              </a:ext>
            </a:extLst>
          </p:cNvPr>
          <p:cNvGraphicFramePr>
            <a:graphicFrameLocks noGrp="1"/>
          </p:cNvGraphicFramePr>
          <p:nvPr/>
        </p:nvGraphicFramePr>
        <p:xfrm>
          <a:off x="0" y="3558540"/>
          <a:ext cx="7718425" cy="1584960"/>
        </p:xfrm>
        <a:graphic>
          <a:graphicData uri="http://schemas.openxmlformats.org/drawingml/2006/table">
            <a:tbl>
              <a:tblPr/>
              <a:tblGrid>
                <a:gridCol w="7718425">
                  <a:extLst>
                    <a:ext uri="{9D8B030D-6E8A-4147-A177-3AD203B41FA5}">
                      <a16:colId xmlns:a16="http://schemas.microsoft.com/office/drawing/2014/main" val="37735510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/>
                      <a:endParaRPr lang="en-US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SELECT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grapes.name, SUM(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wines_count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total_wines_count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most_used_grapes_per_country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JOIN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grapes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most_used_grapes_per_country.grape_id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= grapes.id</a:t>
                      </a: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GROUP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BY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grapes.name</a:t>
                      </a: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ORDER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BY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total_wines_count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DESC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LIMIT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3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18715"/>
                  </a:ext>
                </a:extLst>
              </a:tr>
            </a:tbl>
          </a:graphicData>
        </a:graphic>
      </p:graphicFrame>
      <p:graphicFrame>
        <p:nvGraphicFramePr>
          <p:cNvPr id="5" name="Google Shape;6273;p94">
            <a:extLst>
              <a:ext uri="{FF2B5EF4-FFF2-40B4-BE49-F238E27FC236}">
                <a16:creationId xmlns:a16="http://schemas.microsoft.com/office/drawing/2014/main" id="{6013C452-C20F-2EB0-677F-073E6154C4A6}"/>
              </a:ext>
            </a:extLst>
          </p:cNvPr>
          <p:cNvGraphicFramePr/>
          <p:nvPr/>
        </p:nvGraphicFramePr>
        <p:xfrm>
          <a:off x="4198924" y="2041032"/>
          <a:ext cx="3571482" cy="1482649"/>
        </p:xfrm>
        <a:graphic>
          <a:graphicData uri="http://schemas.openxmlformats.org/drawingml/2006/table">
            <a:tbl>
              <a:tblPr>
                <a:noFill/>
                <a:tableStyleId>{5B50F40C-C425-4223-AD60-D29F109DC270}</a:tableStyleId>
              </a:tblPr>
              <a:tblGrid>
                <a:gridCol w="2619399">
                  <a:extLst>
                    <a:ext uri="{9D8B030D-6E8A-4147-A177-3AD203B41FA5}">
                      <a16:colId xmlns:a16="http://schemas.microsoft.com/office/drawing/2014/main" val="4010948361"/>
                    </a:ext>
                  </a:extLst>
                </a:gridCol>
                <a:gridCol w="952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24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Grape name</a:t>
                      </a:r>
                      <a:endParaRPr sz="2000" dirty="0"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Count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73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Cabernet Sauvignon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9621012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866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Merlot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6233909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825119"/>
                  </a:ext>
                </a:extLst>
              </a:tr>
              <a:tr h="8959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Chardonnay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3625248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880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37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8"/>
          <p:cNvSpPr txBox="1">
            <a:spLocks noGrp="1"/>
          </p:cNvSpPr>
          <p:nvPr>
            <p:ph type="title" idx="15"/>
          </p:nvPr>
        </p:nvSpPr>
        <p:spPr>
          <a:xfrm>
            <a:off x="3322948" y="0"/>
            <a:ext cx="4411745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4000" dirty="0"/>
              <a:t>Top wines for popular grapes</a:t>
            </a:r>
            <a:endParaRPr sz="4000" dirty="0"/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9672416F-4778-93B8-76C9-A824FFCB0C9D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 flipH="1">
            <a:off x="3954544" y="1316570"/>
            <a:ext cx="2532900" cy="448200"/>
          </a:xfrm>
        </p:spPr>
        <p:txBody>
          <a:bodyPr/>
          <a:lstStyle/>
          <a:p>
            <a:r>
              <a:rPr lang="en-US" dirty="0"/>
              <a:t>Approach</a:t>
            </a:r>
            <a:endParaRPr lang="en-BE" dirty="0"/>
          </a:p>
        </p:txBody>
      </p:sp>
      <p:sp>
        <p:nvSpPr>
          <p:cNvPr id="39" name="Subtitle 38">
            <a:extLst>
              <a:ext uri="{FF2B5EF4-FFF2-40B4-BE49-F238E27FC236}">
                <a16:creationId xmlns:a16="http://schemas.microsoft.com/office/drawing/2014/main" id="{25CE13FE-71D0-19B7-A405-A5767E8E06AB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 flipH="1">
            <a:off x="3954544" y="1721050"/>
            <a:ext cx="4411746" cy="268685"/>
          </a:xfrm>
        </p:spPr>
        <p:txBody>
          <a:bodyPr/>
          <a:lstStyle/>
          <a:p>
            <a:pPr marL="139700" indent="0"/>
            <a:r>
              <a:rPr lang="en-US" dirty="0"/>
              <a:t>2.    Find 5 highest rated wines for Cabernet        Sauvignon, Chardonnay and Merlot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C60C09-3A65-398B-0CB0-BEAE07A93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972"/>
              </p:ext>
            </p:extLst>
          </p:nvPr>
        </p:nvGraphicFramePr>
        <p:xfrm>
          <a:off x="0" y="2088290"/>
          <a:ext cx="8105241" cy="3055210"/>
        </p:xfrm>
        <a:graphic>
          <a:graphicData uri="http://schemas.openxmlformats.org/drawingml/2006/table">
            <a:tbl>
              <a:tblPr/>
              <a:tblGrid>
                <a:gridCol w="8105241">
                  <a:extLst>
                    <a:ext uri="{9D8B030D-6E8A-4147-A177-3AD203B41FA5}">
                      <a16:colId xmlns:a16="http://schemas.microsoft.com/office/drawing/2014/main" val="2036855680"/>
                    </a:ext>
                  </a:extLst>
                </a:gridCol>
              </a:tblGrid>
              <a:tr h="287784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SELECT</a:t>
                      </a:r>
                      <a:endParaRPr lang="en-US" sz="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grape_name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wine_name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wine_rating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ratings_count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price_euros</a:t>
                      </a:r>
                      <a:endParaRPr lang="en-US" sz="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(</a:t>
                      </a: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SELECT</a:t>
                      </a:r>
                      <a:endParaRPr lang="en-US" sz="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grapes.name 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grape_name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wines.name 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wine_name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wines.ratings_average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wine_rating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wines.ratings_count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vintages.price_euros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ROW_NUMBER() OVER (PARTITION 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BY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grapes.name 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ORDER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BY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wines.ratings_average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DESC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rank</a:t>
                      </a: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FROM</a:t>
                      </a:r>
                      <a:endParaRPr lang="en-US" sz="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wines</a:t>
                      </a: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INNER 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JOIN</a:t>
                      </a:r>
                      <a:endParaRPr lang="en-US" sz="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regions 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ON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wines.region_id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= regions.id</a:t>
                      </a: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INNER 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JOIN</a:t>
                      </a:r>
                      <a:endParaRPr lang="en-US" sz="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vintages 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ON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wines.id =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vintages.wine_id</a:t>
                      </a:r>
                      <a:endParaRPr lang="en-US" sz="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INNER 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JOIN</a:t>
                      </a:r>
                      <a:endParaRPr lang="en-US" sz="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countries 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ON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regions.country_code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countries.code</a:t>
                      </a:r>
                      <a:endParaRPr lang="en-US" sz="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INNER 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JOIN</a:t>
                      </a:r>
                      <a:endParaRPr lang="en-US" sz="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most_used_grapes_per_country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ON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countries.code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most_used_grapes_per_country.country_code</a:t>
                      </a:r>
                      <a:endParaRPr lang="en-US" sz="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INNER 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JOIN</a:t>
                      </a:r>
                      <a:endParaRPr lang="en-US" sz="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grapes 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ON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most_used_grapes_per_country.grape_id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= grapes.id</a:t>
                      </a: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WHERE</a:t>
                      </a:r>
                      <a:endParaRPr lang="en-US" sz="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grapes.name 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IN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(</a:t>
                      </a:r>
                      <a:r>
                        <a:rPr lang="en-US" sz="600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'Merlot'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600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'Chardonnay'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600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'Cabernet Sauvignon'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ranked_wines</a:t>
                      </a:r>
                      <a:endParaRPr lang="en-US" sz="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WHERE</a:t>
                      </a:r>
                      <a:endParaRPr lang="en-US" sz="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rank &lt;= </a:t>
                      </a:r>
                      <a:r>
                        <a:rPr lang="en-US" sz="600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5</a:t>
                      </a:r>
                      <a:endParaRPr lang="en-US" sz="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ORDER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BY</a:t>
                      </a:r>
                      <a:endParaRPr lang="en-US" sz="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grape_name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wine_rating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6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DESC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 marL="37689" marR="37689" marT="18845" marB="18845"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695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25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" name="Google Shape;6273;p94">
            <a:extLst>
              <a:ext uri="{FF2B5EF4-FFF2-40B4-BE49-F238E27FC236}">
                <a16:creationId xmlns:a16="http://schemas.microsoft.com/office/drawing/2014/main" id="{283FC268-56C9-2AA4-5BD4-DFF156C15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3930119"/>
              </p:ext>
            </p:extLst>
          </p:nvPr>
        </p:nvGraphicFramePr>
        <p:xfrm>
          <a:off x="1151345" y="-124767"/>
          <a:ext cx="7111172" cy="5221209"/>
        </p:xfrm>
        <a:graphic>
          <a:graphicData uri="http://schemas.openxmlformats.org/drawingml/2006/table">
            <a:tbl>
              <a:tblPr>
                <a:noFill/>
                <a:tableStyleId>{5B50F40C-C425-4223-AD60-D29F109DC270}</a:tableStyleId>
              </a:tblPr>
              <a:tblGrid>
                <a:gridCol w="1123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6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1562">
                  <a:extLst>
                    <a:ext uri="{9D8B030D-6E8A-4147-A177-3AD203B41FA5}">
                      <a16:colId xmlns:a16="http://schemas.microsoft.com/office/drawing/2014/main" val="3186584457"/>
                    </a:ext>
                  </a:extLst>
                </a:gridCol>
                <a:gridCol w="812621">
                  <a:extLst>
                    <a:ext uri="{9D8B030D-6E8A-4147-A177-3AD203B41FA5}">
                      <a16:colId xmlns:a16="http://schemas.microsoft.com/office/drawing/2014/main" val="201762613"/>
                    </a:ext>
                  </a:extLst>
                </a:gridCol>
              </a:tblGrid>
              <a:tr h="59349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Wine name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Rating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Number of reviews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Price (€)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942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Cabernet Sauvignon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Cabernet Sauvignon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4.8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 dirty="0">
                          <a:effectLst/>
                        </a:rPr>
                        <a:t>2941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1558.75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942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Cabernet Sauvignon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Mágico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4.8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146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480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825119"/>
                  </a:ext>
                </a:extLst>
              </a:tr>
              <a:tr h="417942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Cabernet Sauvignon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Special Selection Cabernet Sauvignon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 dirty="0">
                          <a:effectLst/>
                        </a:rPr>
                        <a:t>4.7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41236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397.5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880889"/>
                  </a:ext>
                </a:extLst>
              </a:tr>
              <a:tr h="417942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Cabernet Sauvignon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Harlan Estate Red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4.7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7231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1921.25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103204"/>
                  </a:ext>
                </a:extLst>
              </a:tr>
              <a:tr h="430799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Cabernet Sauvignon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Unico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4.7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45140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410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83999"/>
                  </a:ext>
                </a:extLst>
              </a:tr>
              <a:tr h="23988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Chardonnay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effectLst/>
                        </a:rPr>
                        <a:t>Amarone della Valpolicella Classico Riserva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4.8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587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1046.25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850367"/>
                  </a:ext>
                </a:extLst>
              </a:tr>
              <a:tr h="23988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Chardonnay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Cabernet Sauvignon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4.8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2941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1558.75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307983"/>
                  </a:ext>
                </a:extLst>
              </a:tr>
              <a:tr h="23988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Chardonnay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Fratini Bolgheri Superiore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4.8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153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262.6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555783"/>
                  </a:ext>
                </a:extLst>
              </a:tr>
              <a:tr h="23988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Chardonnay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Cristal Rosé </a:t>
                      </a:r>
                      <a:r>
                        <a:rPr lang="en-US" sz="1200" dirty="0" err="1">
                          <a:effectLst/>
                        </a:rPr>
                        <a:t>Vinothèque</a:t>
                      </a:r>
                      <a:endParaRPr lang="en-US" sz="1200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4.8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88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1600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88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Chardonnay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Batard</a:t>
                      </a:r>
                      <a:r>
                        <a:rPr lang="en-US" sz="1200" dirty="0">
                          <a:effectLst/>
                        </a:rPr>
                        <a:t>-Montrachet Grand Cru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4.8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34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1149.5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88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Merlot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effectLst/>
                        </a:rPr>
                        <a:t>Amarone della Valpolicella Classico Riserva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 dirty="0">
                          <a:effectLst/>
                        </a:rPr>
                        <a:t>4.8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 dirty="0">
                          <a:effectLst/>
                        </a:rPr>
                        <a:t>587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 dirty="0">
                          <a:effectLst/>
                        </a:rPr>
                        <a:t>1046.25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5302136"/>
                  </a:ext>
                </a:extLst>
              </a:tr>
              <a:tr h="23988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Merlot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Fratini Bolgheri Superiore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4.8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153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 dirty="0">
                          <a:effectLst/>
                        </a:rPr>
                        <a:t>262.6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1076951"/>
                  </a:ext>
                </a:extLst>
              </a:tr>
              <a:tr h="23988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Merlot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Cristal Rosé Vinothèque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4.8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88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1600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294672"/>
                  </a:ext>
                </a:extLst>
              </a:tr>
              <a:tr h="23988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Merlot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Batard</a:t>
                      </a:r>
                      <a:r>
                        <a:rPr lang="en-US" sz="1200" dirty="0">
                          <a:effectLst/>
                        </a:rPr>
                        <a:t>-Montrachet Grand Cru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4.8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34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>
                          <a:effectLst/>
                        </a:rPr>
                        <a:t>1149.5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298355"/>
                  </a:ext>
                </a:extLst>
              </a:tr>
              <a:tr h="23988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Merlot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Clos du Mesnil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 dirty="0">
                          <a:effectLst/>
                        </a:rPr>
                        <a:t>4.7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 dirty="0">
                          <a:effectLst/>
                        </a:rPr>
                        <a:t>2471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200" dirty="0">
                          <a:effectLst/>
                        </a:rPr>
                        <a:t>5017.5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088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56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8"/>
          <p:cNvSpPr txBox="1">
            <a:spLocks noGrp="1"/>
          </p:cNvSpPr>
          <p:nvPr>
            <p:ph type="title" idx="15"/>
          </p:nvPr>
        </p:nvSpPr>
        <p:spPr>
          <a:xfrm>
            <a:off x="3322948" y="0"/>
            <a:ext cx="4411745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4000" dirty="0"/>
              <a:t>Country leaderboard</a:t>
            </a:r>
            <a:endParaRPr sz="4000" dirty="0"/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9672416F-4778-93B8-76C9-A824FFCB0C9D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 flipH="1">
            <a:off x="3954544" y="1148320"/>
            <a:ext cx="2532900" cy="448200"/>
          </a:xfrm>
        </p:spPr>
        <p:txBody>
          <a:bodyPr/>
          <a:lstStyle/>
          <a:p>
            <a:r>
              <a:rPr lang="en-US" dirty="0"/>
              <a:t>Approach</a:t>
            </a:r>
            <a:endParaRPr lang="en-BE" dirty="0"/>
          </a:p>
        </p:txBody>
      </p:sp>
      <p:sp>
        <p:nvSpPr>
          <p:cNvPr id="39" name="Subtitle 38">
            <a:extLst>
              <a:ext uri="{FF2B5EF4-FFF2-40B4-BE49-F238E27FC236}">
                <a16:creationId xmlns:a16="http://schemas.microsoft.com/office/drawing/2014/main" id="{25CE13FE-71D0-19B7-A405-A5767E8E06AB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 flipH="1">
            <a:off x="3954544" y="1721050"/>
            <a:ext cx="4411746" cy="268685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Select all countries in dataset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Display average rating per country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B080A81-50A3-271B-F8C6-0A12E59AD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181354"/>
              </p:ext>
            </p:extLst>
          </p:nvPr>
        </p:nvGraphicFramePr>
        <p:xfrm>
          <a:off x="0" y="2491740"/>
          <a:ext cx="7718425" cy="2651760"/>
        </p:xfrm>
        <a:graphic>
          <a:graphicData uri="http://schemas.openxmlformats.org/drawingml/2006/table">
            <a:tbl>
              <a:tblPr/>
              <a:tblGrid>
                <a:gridCol w="7718425">
                  <a:extLst>
                    <a:ext uri="{9D8B030D-6E8A-4147-A177-3AD203B41FA5}">
                      <a16:colId xmlns:a16="http://schemas.microsoft.com/office/drawing/2014/main" val="19856689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CREATE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TABLE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wine_ratings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AS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SELECT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countries.name,</a:t>
                      </a: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ROUND(AVG(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wines.ratings_average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),</a:t>
                      </a:r>
                      <a:r>
                        <a:rPr lang="en-US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average_rating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wines</a:t>
                      </a: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INNER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JOIN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regions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wines.region_id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= regions.id</a:t>
                      </a: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INNER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JOIN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countries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regions.country_code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countries.code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GROUP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BY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countries.name;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134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86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BAB37F-6E5A-D898-0382-10C93E558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312" y="1"/>
            <a:ext cx="7790688" cy="2600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241BCB-595A-BE6F-0BCA-C8FEF0CE7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33472"/>
            <a:ext cx="8222285" cy="251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36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8"/>
          <p:cNvSpPr txBox="1">
            <a:spLocks noGrp="1"/>
          </p:cNvSpPr>
          <p:nvPr>
            <p:ph type="title" idx="15"/>
          </p:nvPr>
        </p:nvSpPr>
        <p:spPr>
          <a:xfrm>
            <a:off x="3322948" y="0"/>
            <a:ext cx="4411745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4000" dirty="0"/>
              <a:t>Cabernet Sauvignon for VIP</a:t>
            </a:r>
            <a:endParaRPr sz="4000" dirty="0"/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9672416F-4778-93B8-76C9-A824FFCB0C9D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 flipH="1">
            <a:off x="5165210" y="1532368"/>
            <a:ext cx="2532900" cy="448200"/>
          </a:xfrm>
        </p:spPr>
        <p:txBody>
          <a:bodyPr/>
          <a:lstStyle/>
          <a:p>
            <a:r>
              <a:rPr lang="en-US" dirty="0"/>
              <a:t>Approach</a:t>
            </a:r>
            <a:endParaRPr lang="en-BE" dirty="0"/>
          </a:p>
        </p:txBody>
      </p:sp>
      <p:sp>
        <p:nvSpPr>
          <p:cNvPr id="39" name="Subtitle 38">
            <a:extLst>
              <a:ext uri="{FF2B5EF4-FFF2-40B4-BE49-F238E27FC236}">
                <a16:creationId xmlns:a16="http://schemas.microsoft.com/office/drawing/2014/main" id="{25CE13FE-71D0-19B7-A405-A5767E8E06AB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 flipH="1">
            <a:off x="5165210" y="2671736"/>
            <a:ext cx="4411746" cy="1119226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Select all Cabernet Sauvignon wines</a:t>
            </a:r>
          </a:p>
          <a:p>
            <a:pPr marL="482600" indent="-342900">
              <a:buFont typeface="+mj-lt"/>
              <a:buAutoNum type="arabicPeriod"/>
            </a:pPr>
            <a:endParaRPr lang="en-US" dirty="0"/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Order by rating</a:t>
            </a:r>
          </a:p>
          <a:p>
            <a:pPr marL="482600" indent="-342900">
              <a:buFont typeface="+mj-lt"/>
              <a:buAutoNum type="arabicPeriod"/>
            </a:pPr>
            <a:endParaRPr lang="en-US" dirty="0"/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Repeat for subcategories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dirty="0"/>
              <a:t>Natural wines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dirty="0"/>
              <a:t>Bottle size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dirty="0"/>
              <a:t>price</a:t>
            </a:r>
          </a:p>
          <a:p>
            <a:pPr marL="482600" indent="-34290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D76CB8-63D5-A0FB-9701-1B01CC5D3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943725"/>
              </p:ext>
            </p:extLst>
          </p:nvPr>
        </p:nvGraphicFramePr>
        <p:xfrm>
          <a:off x="0" y="2054436"/>
          <a:ext cx="4946576" cy="3076122"/>
        </p:xfrm>
        <a:graphic>
          <a:graphicData uri="http://schemas.openxmlformats.org/drawingml/2006/table">
            <a:tbl>
              <a:tblPr/>
              <a:tblGrid>
                <a:gridCol w="4946576">
                  <a:extLst>
                    <a:ext uri="{9D8B030D-6E8A-4147-A177-3AD203B41FA5}">
                      <a16:colId xmlns:a16="http://schemas.microsoft.com/office/drawing/2014/main" val="3239718250"/>
                    </a:ext>
                  </a:extLst>
                </a:gridCol>
              </a:tblGrid>
              <a:tr h="3055246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9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SELECT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grapes.name </a:t>
                      </a:r>
                      <a:r>
                        <a:rPr lang="en-US" sz="9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grape_name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wines.name </a:t>
                      </a:r>
                      <a:r>
                        <a:rPr lang="en-US" sz="9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wine_name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algn="l" rtl="0" fontAlgn="t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</a:t>
                      </a:r>
                      <a:r>
                        <a:rPr lang="en-US" sz="9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wines.ratings_average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9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wine_rating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9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wines.ratings_count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algn="l" rtl="0" fontAlgn="t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</a:t>
                      </a:r>
                      <a:r>
                        <a:rPr lang="en-US" sz="9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vintages.price_euros,vintages.bottle_volume_ml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sz="9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vintages.</a:t>
                      </a:r>
                      <a:r>
                        <a:rPr lang="en-US" sz="900" dirty="0" err="1">
                          <a:solidFill>
                            <a:srgbClr val="3300AA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year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  </a:t>
                      </a:r>
                      <a:r>
                        <a:rPr lang="en-US" sz="9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wines.is_natural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9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FROM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wines</a:t>
                      </a:r>
                    </a:p>
                    <a:p>
                      <a:pPr algn="l" rtl="0" fontAlgn="t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INNER </a:t>
                      </a:r>
                      <a:r>
                        <a:rPr lang="en-US" sz="9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JOIN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regions </a:t>
                      </a:r>
                      <a:r>
                        <a:rPr lang="en-US" sz="9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ON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wines.region_id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= regions.id</a:t>
                      </a:r>
                    </a:p>
                    <a:p>
                      <a:pPr algn="l" rtl="0" fontAlgn="t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INNER </a:t>
                      </a:r>
                      <a:r>
                        <a:rPr lang="en-US" sz="9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JOIN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vintages </a:t>
                      </a:r>
                      <a:r>
                        <a:rPr lang="en-US" sz="9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ON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wines.id = </a:t>
                      </a:r>
                      <a:r>
                        <a:rPr lang="en-US" sz="9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vintages.wine_id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INNER </a:t>
                      </a:r>
                      <a:r>
                        <a:rPr lang="en-US" sz="9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JOIN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countries </a:t>
                      </a:r>
                      <a:r>
                        <a:rPr lang="en-US" sz="9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ON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regions.country_code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US" sz="9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countries.code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INNER </a:t>
                      </a:r>
                      <a:r>
                        <a:rPr lang="en-US" sz="9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JOIN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</a:t>
                      </a:r>
                      <a:r>
                        <a:rPr lang="en-US" sz="9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most_used_grapes_per_country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9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ON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countries.code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US" sz="9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most_used_grapes_per_country.country_code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INNER </a:t>
                      </a:r>
                      <a:r>
                        <a:rPr lang="en-US" sz="9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JOIN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grapes </a:t>
                      </a:r>
                      <a:r>
                        <a:rPr lang="en-US" sz="9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ON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most_used_grapes_per_country.grape_id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= grapes.id</a:t>
                      </a:r>
                    </a:p>
                    <a:p>
                      <a:pPr algn="l" rtl="0" fontAlgn="t"/>
                      <a:r>
                        <a:rPr lang="en-US" sz="9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WHERE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grapes.name = </a:t>
                      </a:r>
                      <a:r>
                        <a:rPr lang="en-US" sz="900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'Cabernet Sauvignon'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9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ORDER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9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BY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wine_rating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9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DESC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sz="900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LIMIT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900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 marL="58602" marR="58602" marT="29301" marB="29301"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950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50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1"/>
          <p:cNvSpPr txBox="1">
            <a:spLocks noGrp="1"/>
          </p:cNvSpPr>
          <p:nvPr>
            <p:ph type="title"/>
          </p:nvPr>
        </p:nvSpPr>
        <p:spPr>
          <a:xfrm>
            <a:off x="2581350" y="142212"/>
            <a:ext cx="39813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22" name="Google Shape;522;p71"/>
          <p:cNvSpPr txBox="1">
            <a:spLocks noGrp="1"/>
          </p:cNvSpPr>
          <p:nvPr>
            <p:ph type="subTitle" idx="1"/>
          </p:nvPr>
        </p:nvSpPr>
        <p:spPr>
          <a:xfrm>
            <a:off x="2417914" y="1137513"/>
            <a:ext cx="4860709" cy="25022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b="1" dirty="0"/>
              <a:t>Overview: </a:t>
            </a:r>
          </a:p>
          <a:p>
            <a:pPr algn="l"/>
            <a:r>
              <a:rPr lang="en-US" dirty="0"/>
              <a:t>	Analyzing the </a:t>
            </a:r>
            <a:r>
              <a:rPr lang="en-US" dirty="0" err="1"/>
              <a:t>Wiwino</a:t>
            </a:r>
            <a:r>
              <a:rPr lang="en-US" dirty="0"/>
              <a:t> dataset to extract insights and address specific inquiries.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b="1" dirty="0"/>
              <a:t>Goals</a:t>
            </a:r>
            <a:r>
              <a:rPr lang="en-US" dirty="0"/>
              <a:t>: </a:t>
            </a:r>
          </a:p>
          <a:p>
            <a:pPr algn="l"/>
            <a:r>
              <a:rPr lang="en-US" dirty="0"/>
              <a:t>	Answering key questions, identifying patterns, and deriving actionable conclusions.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Methodology: </a:t>
            </a:r>
          </a:p>
          <a:p>
            <a:pPr algn="l"/>
            <a:r>
              <a:rPr lang="en-US" dirty="0"/>
              <a:t>	Exploratory data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" name="Google Shape;6273;p94">
            <a:extLst>
              <a:ext uri="{FF2B5EF4-FFF2-40B4-BE49-F238E27FC236}">
                <a16:creationId xmlns:a16="http://schemas.microsoft.com/office/drawing/2014/main" id="{283FC268-56C9-2AA4-5BD4-DFF156C15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115964"/>
              </p:ext>
            </p:extLst>
          </p:nvPr>
        </p:nvGraphicFramePr>
        <p:xfrm>
          <a:off x="1151345" y="0"/>
          <a:ext cx="7992655" cy="1993870"/>
        </p:xfrm>
        <a:graphic>
          <a:graphicData uri="http://schemas.openxmlformats.org/drawingml/2006/table">
            <a:tbl>
              <a:tblPr>
                <a:noFill/>
                <a:tableStyleId>{5B50F40C-C425-4223-AD60-D29F109DC270}</a:tableStyleId>
              </a:tblPr>
              <a:tblGrid>
                <a:gridCol w="3303494">
                  <a:extLst>
                    <a:ext uri="{9D8B030D-6E8A-4147-A177-3AD203B41FA5}">
                      <a16:colId xmlns:a16="http://schemas.microsoft.com/office/drawing/2014/main" val="2462425412"/>
                    </a:ext>
                  </a:extLst>
                </a:gridCol>
                <a:gridCol w="1246884">
                  <a:extLst>
                    <a:ext uri="{9D8B030D-6E8A-4147-A177-3AD203B41FA5}">
                      <a16:colId xmlns:a16="http://schemas.microsoft.com/office/drawing/2014/main" val="4054020569"/>
                    </a:ext>
                  </a:extLst>
                </a:gridCol>
                <a:gridCol w="1303821">
                  <a:extLst>
                    <a:ext uri="{9D8B030D-6E8A-4147-A177-3AD203B41FA5}">
                      <a16:colId xmlns:a16="http://schemas.microsoft.com/office/drawing/2014/main" val="1060209978"/>
                    </a:ext>
                  </a:extLst>
                </a:gridCol>
                <a:gridCol w="1195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814">
                  <a:extLst>
                    <a:ext uri="{9D8B030D-6E8A-4147-A177-3AD203B41FA5}">
                      <a16:colId xmlns:a16="http://schemas.microsoft.com/office/drawing/2014/main" val="3186584457"/>
                    </a:ext>
                  </a:extLst>
                </a:gridCol>
              </a:tblGrid>
              <a:tr h="59349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Overall best Cabernet Sauvignon wine</a:t>
                      </a:r>
                      <a:endParaRPr sz="1600" dirty="0"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Rating</a:t>
                      </a:r>
                      <a:endParaRPr sz="1400" b="0" i="0" u="none" strike="noStrike" cap="none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Number of reviews</a:t>
                      </a:r>
                      <a:endParaRPr sz="1400" b="0" i="0" u="none" strike="noStrike" cap="none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Price (€)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Year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962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Cabernet Sauvignon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4.8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2941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1558.75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2015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Mágico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4.8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146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480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2019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825119"/>
                  </a:ext>
                </a:extLst>
              </a:tr>
              <a:tr h="15385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Special Selection Cabernet Sauvignon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4.7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41236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397.5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1997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880889"/>
                  </a:ext>
                </a:extLst>
              </a:tr>
              <a:tr h="14765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Harlan Estate Red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4.7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7231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1921.25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1998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103204"/>
                  </a:ext>
                </a:extLst>
              </a:tr>
              <a:tr h="112199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Unico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4.7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45140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410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2012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83999"/>
                  </a:ext>
                </a:extLst>
              </a:tr>
            </a:tbl>
          </a:graphicData>
        </a:graphic>
      </p:graphicFrame>
      <p:graphicFrame>
        <p:nvGraphicFramePr>
          <p:cNvPr id="2" name="Google Shape;6273;p94">
            <a:extLst>
              <a:ext uri="{FF2B5EF4-FFF2-40B4-BE49-F238E27FC236}">
                <a16:creationId xmlns:a16="http://schemas.microsoft.com/office/drawing/2014/main" id="{6078FED8-45F8-E467-4A1B-B5E5D8C3EF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902150"/>
              </p:ext>
            </p:extLst>
          </p:nvPr>
        </p:nvGraphicFramePr>
        <p:xfrm>
          <a:off x="1151345" y="2363571"/>
          <a:ext cx="7992655" cy="1163290"/>
        </p:xfrm>
        <a:graphic>
          <a:graphicData uri="http://schemas.openxmlformats.org/drawingml/2006/table">
            <a:tbl>
              <a:tblPr>
                <a:noFill/>
                <a:tableStyleId>{5B50F40C-C425-4223-AD60-D29F109DC270}</a:tableStyleId>
              </a:tblPr>
              <a:tblGrid>
                <a:gridCol w="3303494">
                  <a:extLst>
                    <a:ext uri="{9D8B030D-6E8A-4147-A177-3AD203B41FA5}">
                      <a16:colId xmlns:a16="http://schemas.microsoft.com/office/drawing/2014/main" val="2462425412"/>
                    </a:ext>
                  </a:extLst>
                </a:gridCol>
                <a:gridCol w="1246884">
                  <a:extLst>
                    <a:ext uri="{9D8B030D-6E8A-4147-A177-3AD203B41FA5}">
                      <a16:colId xmlns:a16="http://schemas.microsoft.com/office/drawing/2014/main" val="4054020569"/>
                    </a:ext>
                  </a:extLst>
                </a:gridCol>
                <a:gridCol w="1303821">
                  <a:extLst>
                    <a:ext uri="{9D8B030D-6E8A-4147-A177-3AD203B41FA5}">
                      <a16:colId xmlns:a16="http://schemas.microsoft.com/office/drawing/2014/main" val="1060209978"/>
                    </a:ext>
                  </a:extLst>
                </a:gridCol>
                <a:gridCol w="1195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814">
                  <a:extLst>
                    <a:ext uri="{9D8B030D-6E8A-4147-A177-3AD203B41FA5}">
                      <a16:colId xmlns:a16="http://schemas.microsoft.com/office/drawing/2014/main" val="3186584457"/>
                    </a:ext>
                  </a:extLst>
                </a:gridCol>
              </a:tblGrid>
              <a:tr h="3911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Best natural Cabernet Sauvignon wine</a:t>
                      </a:r>
                      <a:endParaRPr sz="1600" dirty="0"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Rating</a:t>
                      </a:r>
                      <a:endParaRPr sz="1400" b="0" i="0" u="none" strike="noStrike" cap="none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Number of reviews</a:t>
                      </a:r>
                      <a:endParaRPr sz="1400" b="0" i="0" u="none" strike="noStrike" cap="none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Price (€)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Year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Camí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Pesseroles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4.5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1083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84.95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201</a:t>
                      </a:r>
                      <a:r>
                        <a:rPr lang="en-US" dirty="0">
                          <a:effectLst/>
                        </a:rPr>
                        <a:t>9</a:t>
                      </a:r>
                      <a:endParaRPr lang="en-BE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Les </a:t>
                      </a:r>
                      <a:r>
                        <a:rPr lang="en-US" dirty="0" err="1">
                          <a:effectLst/>
                        </a:rPr>
                        <a:t>Manyes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4.4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924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215.44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201</a:t>
                      </a:r>
                      <a:r>
                        <a:rPr lang="en-US" dirty="0">
                          <a:effectLst/>
                        </a:rPr>
                        <a:t>8</a:t>
                      </a:r>
                      <a:endParaRPr lang="en-BE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825119"/>
                  </a:ext>
                </a:extLst>
              </a:tr>
            </a:tbl>
          </a:graphicData>
        </a:graphic>
      </p:graphicFrame>
      <p:graphicFrame>
        <p:nvGraphicFramePr>
          <p:cNvPr id="3" name="Google Shape;6273;p94">
            <a:extLst>
              <a:ext uri="{FF2B5EF4-FFF2-40B4-BE49-F238E27FC236}">
                <a16:creationId xmlns:a16="http://schemas.microsoft.com/office/drawing/2014/main" id="{5BFCC90A-8617-52C1-737B-403B75EAAA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44162"/>
              </p:ext>
            </p:extLst>
          </p:nvPr>
        </p:nvGraphicFramePr>
        <p:xfrm>
          <a:off x="86564" y="3896563"/>
          <a:ext cx="7992655" cy="1163290"/>
        </p:xfrm>
        <a:graphic>
          <a:graphicData uri="http://schemas.openxmlformats.org/drawingml/2006/table">
            <a:tbl>
              <a:tblPr>
                <a:noFill/>
                <a:tableStyleId>{5B50F40C-C425-4223-AD60-D29F109DC270}</a:tableStyleId>
              </a:tblPr>
              <a:tblGrid>
                <a:gridCol w="3303494">
                  <a:extLst>
                    <a:ext uri="{9D8B030D-6E8A-4147-A177-3AD203B41FA5}">
                      <a16:colId xmlns:a16="http://schemas.microsoft.com/office/drawing/2014/main" val="2462425412"/>
                    </a:ext>
                  </a:extLst>
                </a:gridCol>
                <a:gridCol w="1246884">
                  <a:extLst>
                    <a:ext uri="{9D8B030D-6E8A-4147-A177-3AD203B41FA5}">
                      <a16:colId xmlns:a16="http://schemas.microsoft.com/office/drawing/2014/main" val="4054020569"/>
                    </a:ext>
                  </a:extLst>
                </a:gridCol>
                <a:gridCol w="1303821">
                  <a:extLst>
                    <a:ext uri="{9D8B030D-6E8A-4147-A177-3AD203B41FA5}">
                      <a16:colId xmlns:a16="http://schemas.microsoft.com/office/drawing/2014/main" val="1060209978"/>
                    </a:ext>
                  </a:extLst>
                </a:gridCol>
                <a:gridCol w="1195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814">
                  <a:extLst>
                    <a:ext uri="{9D8B030D-6E8A-4147-A177-3AD203B41FA5}">
                      <a16:colId xmlns:a16="http://schemas.microsoft.com/office/drawing/2014/main" val="3186584457"/>
                    </a:ext>
                  </a:extLst>
                </a:gridCol>
              </a:tblGrid>
              <a:tr h="3911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Best magnum size Cabernet Sauvignon wine</a:t>
                      </a:r>
                      <a:endParaRPr sz="1400" dirty="0"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Rating</a:t>
                      </a:r>
                      <a:endParaRPr sz="1400" b="0" i="0" u="none" strike="noStrike" cap="none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Number of reviews</a:t>
                      </a:r>
                      <a:endParaRPr sz="1400" b="0" i="0" u="none" strike="noStrike" cap="none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Price (€)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Year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Special Selection Cabernet Sauvignon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4.7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41236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443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201</a:t>
                      </a:r>
                      <a:r>
                        <a:rPr lang="en-US" dirty="0">
                          <a:effectLst/>
                        </a:rPr>
                        <a:t>7</a:t>
                      </a:r>
                      <a:endParaRPr lang="en-BE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Continuum Estate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4.6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6949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645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201</a:t>
                      </a:r>
                      <a:r>
                        <a:rPr lang="en-US" dirty="0">
                          <a:effectLst/>
                        </a:rPr>
                        <a:t>3</a:t>
                      </a:r>
                      <a:endParaRPr lang="en-BE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825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71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" name="Google Shape;6273;p94">
            <a:extLst>
              <a:ext uri="{FF2B5EF4-FFF2-40B4-BE49-F238E27FC236}">
                <a16:creationId xmlns:a16="http://schemas.microsoft.com/office/drawing/2014/main" id="{283FC268-56C9-2AA4-5BD4-DFF156C15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6548224"/>
              </p:ext>
            </p:extLst>
          </p:nvPr>
        </p:nvGraphicFramePr>
        <p:xfrm>
          <a:off x="1151345" y="0"/>
          <a:ext cx="7992655" cy="1993870"/>
        </p:xfrm>
        <a:graphic>
          <a:graphicData uri="http://schemas.openxmlformats.org/drawingml/2006/table">
            <a:tbl>
              <a:tblPr>
                <a:noFill/>
                <a:tableStyleId>{5B50F40C-C425-4223-AD60-D29F109DC270}</a:tableStyleId>
              </a:tblPr>
              <a:tblGrid>
                <a:gridCol w="3303494">
                  <a:extLst>
                    <a:ext uri="{9D8B030D-6E8A-4147-A177-3AD203B41FA5}">
                      <a16:colId xmlns:a16="http://schemas.microsoft.com/office/drawing/2014/main" val="2462425412"/>
                    </a:ext>
                  </a:extLst>
                </a:gridCol>
                <a:gridCol w="1246884">
                  <a:extLst>
                    <a:ext uri="{9D8B030D-6E8A-4147-A177-3AD203B41FA5}">
                      <a16:colId xmlns:a16="http://schemas.microsoft.com/office/drawing/2014/main" val="4054020569"/>
                    </a:ext>
                  </a:extLst>
                </a:gridCol>
                <a:gridCol w="1303821">
                  <a:extLst>
                    <a:ext uri="{9D8B030D-6E8A-4147-A177-3AD203B41FA5}">
                      <a16:colId xmlns:a16="http://schemas.microsoft.com/office/drawing/2014/main" val="1060209978"/>
                    </a:ext>
                  </a:extLst>
                </a:gridCol>
                <a:gridCol w="1195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814">
                  <a:extLst>
                    <a:ext uri="{9D8B030D-6E8A-4147-A177-3AD203B41FA5}">
                      <a16:colId xmlns:a16="http://schemas.microsoft.com/office/drawing/2014/main" val="3186584457"/>
                    </a:ext>
                  </a:extLst>
                </a:gridCol>
              </a:tblGrid>
              <a:tr h="59349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Best Cabernet Sauvignon wine &lt; €200</a:t>
                      </a:r>
                      <a:endParaRPr sz="1600" dirty="0"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Rating</a:t>
                      </a:r>
                      <a:endParaRPr sz="1400" b="0" i="0" u="none" strike="noStrike" cap="none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Number of reviews</a:t>
                      </a:r>
                      <a:endParaRPr sz="1400" b="0" i="0" u="none" strike="noStrike" cap="none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Price (€)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Year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962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Don PX </a:t>
                      </a:r>
                      <a:r>
                        <a:rPr lang="en-US" dirty="0" err="1">
                          <a:effectLst/>
                        </a:rPr>
                        <a:t>Convento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Selección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4.7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1224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198.4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1955</a:t>
                      </a:r>
                      <a:endParaRPr lang="en-BE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La Vina de </a:t>
                      </a:r>
                      <a:r>
                        <a:rPr lang="en-US" dirty="0" err="1">
                          <a:effectLst/>
                        </a:rPr>
                        <a:t>Corteo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4.7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374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99.95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2019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825119"/>
                  </a:ext>
                </a:extLst>
              </a:tr>
              <a:tr h="153855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Alabaster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4.6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2708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136.25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2007</a:t>
                      </a:r>
                      <a:endParaRPr lang="en-BE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880889"/>
                  </a:ext>
                </a:extLst>
              </a:tr>
              <a:tr h="147657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Tokaji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Aszú</a:t>
                      </a:r>
                      <a:r>
                        <a:rPr lang="en-US" dirty="0">
                          <a:effectLst/>
                        </a:rPr>
                        <a:t> 6 </a:t>
                      </a:r>
                      <a:r>
                        <a:rPr lang="en-US" dirty="0" err="1">
                          <a:effectLst/>
                        </a:rPr>
                        <a:t>Puttonyos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4.6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2366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99.97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2013</a:t>
                      </a:r>
                      <a:endParaRPr lang="en-BE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103204"/>
                  </a:ext>
                </a:extLst>
              </a:tr>
              <a:tr h="112199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Finca </a:t>
                      </a:r>
                      <a:r>
                        <a:rPr lang="en-US" dirty="0" err="1">
                          <a:effectLst/>
                        </a:rPr>
                        <a:t>Garbet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4.6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573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168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201</a:t>
                      </a:r>
                      <a:r>
                        <a:rPr lang="en-US" dirty="0">
                          <a:effectLst/>
                        </a:rPr>
                        <a:t>5</a:t>
                      </a:r>
                      <a:endParaRPr lang="en-BE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83999"/>
                  </a:ext>
                </a:extLst>
              </a:tr>
            </a:tbl>
          </a:graphicData>
        </a:graphic>
      </p:graphicFrame>
      <p:graphicFrame>
        <p:nvGraphicFramePr>
          <p:cNvPr id="4" name="Google Shape;6273;p94">
            <a:extLst>
              <a:ext uri="{FF2B5EF4-FFF2-40B4-BE49-F238E27FC236}">
                <a16:creationId xmlns:a16="http://schemas.microsoft.com/office/drawing/2014/main" id="{45AD39F4-FE77-C3B3-7CE1-DB0563F294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8759216"/>
              </p:ext>
            </p:extLst>
          </p:nvPr>
        </p:nvGraphicFramePr>
        <p:xfrm>
          <a:off x="363931" y="2365192"/>
          <a:ext cx="7992655" cy="1993870"/>
        </p:xfrm>
        <a:graphic>
          <a:graphicData uri="http://schemas.openxmlformats.org/drawingml/2006/table">
            <a:tbl>
              <a:tblPr>
                <a:noFill/>
                <a:tableStyleId>{5B50F40C-C425-4223-AD60-D29F109DC270}</a:tableStyleId>
              </a:tblPr>
              <a:tblGrid>
                <a:gridCol w="3303494">
                  <a:extLst>
                    <a:ext uri="{9D8B030D-6E8A-4147-A177-3AD203B41FA5}">
                      <a16:colId xmlns:a16="http://schemas.microsoft.com/office/drawing/2014/main" val="2462425412"/>
                    </a:ext>
                  </a:extLst>
                </a:gridCol>
                <a:gridCol w="1246884">
                  <a:extLst>
                    <a:ext uri="{9D8B030D-6E8A-4147-A177-3AD203B41FA5}">
                      <a16:colId xmlns:a16="http://schemas.microsoft.com/office/drawing/2014/main" val="4054020569"/>
                    </a:ext>
                  </a:extLst>
                </a:gridCol>
                <a:gridCol w="1303821">
                  <a:extLst>
                    <a:ext uri="{9D8B030D-6E8A-4147-A177-3AD203B41FA5}">
                      <a16:colId xmlns:a16="http://schemas.microsoft.com/office/drawing/2014/main" val="1060209978"/>
                    </a:ext>
                  </a:extLst>
                </a:gridCol>
                <a:gridCol w="1195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814">
                  <a:extLst>
                    <a:ext uri="{9D8B030D-6E8A-4147-A177-3AD203B41FA5}">
                      <a16:colId xmlns:a16="http://schemas.microsoft.com/office/drawing/2014/main" val="3186584457"/>
                    </a:ext>
                  </a:extLst>
                </a:gridCol>
              </a:tblGrid>
              <a:tr h="59349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Best Cabernet Sauvignon wine &lt; €50</a:t>
                      </a:r>
                      <a:endParaRPr sz="1600" dirty="0"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Rating</a:t>
                      </a:r>
                      <a:endParaRPr sz="1400" b="0" i="0" u="none" strike="noStrike" cap="none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Number of reviews</a:t>
                      </a:r>
                      <a:endParaRPr sz="1400" b="0" i="0" u="none" strike="noStrike" cap="none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Price (€)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Year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962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Ice Wine de </a:t>
                      </a:r>
                      <a:r>
                        <a:rPr lang="en-US" dirty="0" err="1">
                          <a:effectLst/>
                        </a:rPr>
                        <a:t>Purcari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4.5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722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33.17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2017</a:t>
                      </a:r>
                      <a:endParaRPr lang="en-BE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Lupi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Rezerva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4.5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7604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36.55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201</a:t>
                      </a:r>
                      <a:r>
                        <a:rPr lang="en-US" dirty="0">
                          <a:effectLst/>
                        </a:rPr>
                        <a:t>7</a:t>
                      </a:r>
                      <a:endParaRPr lang="en-BE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825119"/>
                  </a:ext>
                </a:extLst>
              </a:tr>
              <a:tr h="153855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Negru</a:t>
                      </a:r>
                      <a:r>
                        <a:rPr lang="en-US" dirty="0">
                          <a:effectLst/>
                        </a:rPr>
                        <a:t> de </a:t>
                      </a:r>
                      <a:r>
                        <a:rPr lang="en-US" dirty="0" err="1">
                          <a:effectLst/>
                        </a:rPr>
                        <a:t>Purcari</a:t>
                      </a:r>
                      <a:r>
                        <a:rPr lang="en-US" dirty="0">
                          <a:effectLst/>
                        </a:rPr>
                        <a:t> Limited Edition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4.5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970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33.17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2019</a:t>
                      </a:r>
                      <a:endParaRPr lang="en-BE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880889"/>
                  </a:ext>
                </a:extLst>
              </a:tr>
              <a:tr h="147657">
                <a:tc>
                  <a:txBody>
                    <a:bodyPr/>
                    <a:lstStyle/>
                    <a:p>
                      <a:r>
                        <a:rPr lang="es-ES" dirty="0" err="1">
                          <a:effectLst/>
                        </a:rPr>
                        <a:t>Kalós</a:t>
                      </a:r>
                      <a:r>
                        <a:rPr lang="es-ES" dirty="0">
                          <a:effectLst/>
                        </a:rPr>
                        <a:t> </a:t>
                      </a:r>
                      <a:r>
                        <a:rPr lang="es-ES" dirty="0" err="1">
                          <a:effectLst/>
                        </a:rPr>
                        <a:t>Cru</a:t>
                      </a:r>
                      <a:r>
                        <a:rPr lang="es-ES" dirty="0">
                          <a:effectLst/>
                        </a:rPr>
                        <a:t> Gran Reserva Malbec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4.5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3351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34.85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2018</a:t>
                      </a:r>
                      <a:endParaRPr lang="en-BE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103204"/>
                  </a:ext>
                </a:extLst>
              </a:tr>
              <a:tr h="112199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Yarden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Katzrin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4.5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894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37.05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20</a:t>
                      </a:r>
                      <a:r>
                        <a:rPr lang="en-US" dirty="0">
                          <a:effectLst/>
                        </a:rPr>
                        <a:t>21</a:t>
                      </a:r>
                      <a:endParaRPr lang="en-BE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83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71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5" name="Google Shape;7425;p101"/>
          <p:cNvPicPr preferRelativeResize="0"/>
          <p:nvPr/>
        </p:nvPicPr>
        <p:blipFill rotWithShape="1">
          <a:blip r:embed="rId3">
            <a:alphaModFix/>
          </a:blip>
          <a:srcRect l="43674" r="7856"/>
          <a:stretch/>
        </p:blipFill>
        <p:spPr>
          <a:xfrm>
            <a:off x="4711800" y="1"/>
            <a:ext cx="44322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6" name="Google Shape;7426;p101"/>
          <p:cNvPicPr preferRelativeResize="0"/>
          <p:nvPr/>
        </p:nvPicPr>
        <p:blipFill rotWithShape="1">
          <a:blip r:embed="rId4">
            <a:alphaModFix/>
          </a:blip>
          <a:srcRect t="41221"/>
          <a:stretch/>
        </p:blipFill>
        <p:spPr>
          <a:xfrm>
            <a:off x="3376600" y="-8350"/>
            <a:ext cx="2783501" cy="14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7422" name="Google Shape;7422;p101"/>
          <p:cNvSpPr txBox="1">
            <a:spLocks noGrp="1"/>
          </p:cNvSpPr>
          <p:nvPr>
            <p:ph type="title"/>
          </p:nvPr>
        </p:nvSpPr>
        <p:spPr>
          <a:xfrm>
            <a:off x="0" y="1683612"/>
            <a:ext cx="6503213" cy="16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 dirty="0"/>
              <a:t>Questions?</a:t>
            </a:r>
            <a:endParaRPr sz="1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78"/>
          <p:cNvPicPr preferRelativeResize="0"/>
          <p:nvPr/>
        </p:nvPicPr>
        <p:blipFill rotWithShape="1">
          <a:blip r:embed="rId3">
            <a:alphaModFix/>
          </a:blip>
          <a:srcRect t="1008" b="8991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78"/>
          <p:cNvSpPr txBox="1">
            <a:spLocks noGrp="1"/>
          </p:cNvSpPr>
          <p:nvPr>
            <p:ph type="subTitle" idx="4"/>
          </p:nvPr>
        </p:nvSpPr>
        <p:spPr>
          <a:xfrm>
            <a:off x="4726497" y="1083350"/>
            <a:ext cx="1643644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 wines to increase sales</a:t>
            </a:r>
            <a:endParaRPr dirty="0"/>
          </a:p>
        </p:txBody>
      </p:sp>
      <p:sp>
        <p:nvSpPr>
          <p:cNvPr id="622" name="Google Shape;622;p78"/>
          <p:cNvSpPr txBox="1">
            <a:spLocks noGrp="1"/>
          </p:cNvSpPr>
          <p:nvPr>
            <p:ph type="subTitle" idx="5"/>
          </p:nvPr>
        </p:nvSpPr>
        <p:spPr>
          <a:xfrm>
            <a:off x="4670981" y="2410942"/>
            <a:ext cx="1699159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Limited marketing budget</a:t>
            </a:r>
            <a:endParaRPr dirty="0"/>
          </a:p>
        </p:txBody>
      </p:sp>
      <p:sp>
        <p:nvSpPr>
          <p:cNvPr id="623" name="Google Shape;623;p78"/>
          <p:cNvSpPr txBox="1">
            <a:spLocks noGrp="1"/>
          </p:cNvSpPr>
          <p:nvPr>
            <p:ph type="subTitle" idx="6"/>
          </p:nvPr>
        </p:nvSpPr>
        <p:spPr>
          <a:xfrm>
            <a:off x="4774676" y="3738534"/>
            <a:ext cx="1595464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Winery awards</a:t>
            </a:r>
            <a:endParaRPr dirty="0"/>
          </a:p>
        </p:txBody>
      </p:sp>
      <p:sp>
        <p:nvSpPr>
          <p:cNvPr id="624" name="Google Shape;624;p78"/>
          <p:cNvSpPr txBox="1">
            <a:spLocks noGrp="1"/>
          </p:cNvSpPr>
          <p:nvPr>
            <p:ph type="subTitle" idx="3"/>
          </p:nvPr>
        </p:nvSpPr>
        <p:spPr>
          <a:xfrm>
            <a:off x="6621430" y="3432715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relevant categories to award the best wineries</a:t>
            </a:r>
            <a:endParaRPr dirty="0"/>
          </a:p>
        </p:txBody>
      </p:sp>
      <p:sp>
        <p:nvSpPr>
          <p:cNvPr id="625" name="Google Shape;625;p78"/>
          <p:cNvSpPr txBox="1">
            <a:spLocks noGrp="1"/>
          </p:cNvSpPr>
          <p:nvPr>
            <p:ph type="subTitle" idx="1"/>
          </p:nvPr>
        </p:nvSpPr>
        <p:spPr>
          <a:xfrm>
            <a:off x="6621430" y="777531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Which wines to choose and why to increase sales</a:t>
            </a:r>
            <a:endParaRPr dirty="0"/>
          </a:p>
        </p:txBody>
      </p:sp>
      <p:sp>
        <p:nvSpPr>
          <p:cNvPr id="626" name="Google Shape;626;p78"/>
          <p:cNvSpPr txBox="1">
            <a:spLocks noGrp="1"/>
          </p:cNvSpPr>
          <p:nvPr>
            <p:ph type="subTitle" idx="2"/>
          </p:nvPr>
        </p:nvSpPr>
        <p:spPr>
          <a:xfrm>
            <a:off x="6621430" y="2105123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Which country do we prioritize and why</a:t>
            </a:r>
            <a:endParaRPr dirty="0"/>
          </a:p>
        </p:txBody>
      </p:sp>
      <p:cxnSp>
        <p:nvCxnSpPr>
          <p:cNvPr id="627" name="Google Shape;627;p78"/>
          <p:cNvCxnSpPr/>
          <p:nvPr/>
        </p:nvCxnSpPr>
        <p:spPr>
          <a:xfrm>
            <a:off x="6466933" y="938750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8" name="Google Shape;628;p78"/>
          <p:cNvPicPr preferRelativeResize="0"/>
          <p:nvPr/>
        </p:nvPicPr>
        <p:blipFill rotWithShape="1">
          <a:blip r:embed="rId4">
            <a:alphaModFix amt="72000"/>
          </a:blip>
          <a:srcRect l="17416" t="30128"/>
          <a:stretch/>
        </p:blipFill>
        <p:spPr>
          <a:xfrm>
            <a:off x="0" y="0"/>
            <a:ext cx="2237326" cy="122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78"/>
          <p:cNvCxnSpPr/>
          <p:nvPr/>
        </p:nvCxnSpPr>
        <p:spPr>
          <a:xfrm>
            <a:off x="6466933" y="2266342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78"/>
          <p:cNvCxnSpPr/>
          <p:nvPr/>
        </p:nvCxnSpPr>
        <p:spPr>
          <a:xfrm>
            <a:off x="6466933" y="3593934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78"/>
          <p:cNvSpPr txBox="1">
            <a:spLocks noGrp="1"/>
          </p:cNvSpPr>
          <p:nvPr>
            <p:ph type="title"/>
          </p:nvPr>
        </p:nvSpPr>
        <p:spPr>
          <a:xfrm>
            <a:off x="713225" y="2571750"/>
            <a:ext cx="3145800" cy="20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 dirty="0"/>
              <a:t>Overview</a:t>
            </a:r>
            <a:endParaRPr sz="4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78"/>
          <p:cNvPicPr preferRelativeResize="0"/>
          <p:nvPr/>
        </p:nvPicPr>
        <p:blipFill rotWithShape="1">
          <a:blip r:embed="rId3">
            <a:alphaModFix/>
          </a:blip>
          <a:srcRect t="1008" b="8991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78"/>
          <p:cNvSpPr txBox="1">
            <a:spLocks noGrp="1"/>
          </p:cNvSpPr>
          <p:nvPr>
            <p:ph type="subTitle" idx="4"/>
          </p:nvPr>
        </p:nvSpPr>
        <p:spPr>
          <a:xfrm>
            <a:off x="4726497" y="1083350"/>
            <a:ext cx="1643644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Specific taste combination</a:t>
            </a:r>
            <a:endParaRPr dirty="0"/>
          </a:p>
        </p:txBody>
      </p:sp>
      <p:sp>
        <p:nvSpPr>
          <p:cNvPr id="622" name="Google Shape;622;p78"/>
          <p:cNvSpPr txBox="1">
            <a:spLocks noGrp="1"/>
          </p:cNvSpPr>
          <p:nvPr>
            <p:ph type="subTitle" idx="5"/>
          </p:nvPr>
        </p:nvSpPr>
        <p:spPr>
          <a:xfrm>
            <a:off x="4661700" y="2042569"/>
            <a:ext cx="1699159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op wines for common grapes</a:t>
            </a:r>
            <a:endParaRPr dirty="0"/>
          </a:p>
        </p:txBody>
      </p:sp>
      <p:sp>
        <p:nvSpPr>
          <p:cNvPr id="623" name="Google Shape;623;p78"/>
          <p:cNvSpPr txBox="1">
            <a:spLocks noGrp="1"/>
          </p:cNvSpPr>
          <p:nvPr>
            <p:ph type="subTitle" idx="6"/>
          </p:nvPr>
        </p:nvSpPr>
        <p:spPr>
          <a:xfrm>
            <a:off x="4567432" y="3081136"/>
            <a:ext cx="179814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ountry leaderboard</a:t>
            </a:r>
            <a:endParaRPr dirty="0"/>
          </a:p>
        </p:txBody>
      </p:sp>
      <p:sp>
        <p:nvSpPr>
          <p:cNvPr id="624" name="Google Shape;624;p78"/>
          <p:cNvSpPr txBox="1">
            <a:spLocks noGrp="1"/>
          </p:cNvSpPr>
          <p:nvPr>
            <p:ph type="subTitle" idx="3"/>
          </p:nvPr>
        </p:nvSpPr>
        <p:spPr>
          <a:xfrm>
            <a:off x="6616862" y="2775317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Show average wine rating for each country</a:t>
            </a:r>
            <a:endParaRPr dirty="0"/>
          </a:p>
        </p:txBody>
      </p:sp>
      <p:sp>
        <p:nvSpPr>
          <p:cNvPr id="625" name="Google Shape;625;p78"/>
          <p:cNvSpPr txBox="1">
            <a:spLocks noGrp="1"/>
          </p:cNvSpPr>
          <p:nvPr>
            <p:ph type="subTitle" idx="1"/>
          </p:nvPr>
        </p:nvSpPr>
        <p:spPr>
          <a:xfrm>
            <a:off x="6621430" y="777531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all wines with at least 10 users that include specific tasting notes</a:t>
            </a:r>
            <a:endParaRPr dirty="0"/>
          </a:p>
        </p:txBody>
      </p:sp>
      <p:sp>
        <p:nvSpPr>
          <p:cNvPr id="626" name="Google Shape;626;p78"/>
          <p:cNvSpPr txBox="1">
            <a:spLocks noGrp="1"/>
          </p:cNvSpPr>
          <p:nvPr>
            <p:ph type="subTitle" idx="2"/>
          </p:nvPr>
        </p:nvSpPr>
        <p:spPr>
          <a:xfrm>
            <a:off x="6612149" y="1736750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Identify the top 3 most popular grapes and their 5 best reviewed wines</a:t>
            </a:r>
            <a:endParaRPr dirty="0"/>
          </a:p>
        </p:txBody>
      </p:sp>
      <p:cxnSp>
        <p:nvCxnSpPr>
          <p:cNvPr id="627" name="Google Shape;627;p78"/>
          <p:cNvCxnSpPr/>
          <p:nvPr/>
        </p:nvCxnSpPr>
        <p:spPr>
          <a:xfrm>
            <a:off x="6466933" y="938750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8" name="Google Shape;628;p78"/>
          <p:cNvPicPr preferRelativeResize="0"/>
          <p:nvPr/>
        </p:nvPicPr>
        <p:blipFill rotWithShape="1">
          <a:blip r:embed="rId4">
            <a:alphaModFix amt="72000"/>
          </a:blip>
          <a:srcRect l="17416" t="30128"/>
          <a:stretch/>
        </p:blipFill>
        <p:spPr>
          <a:xfrm>
            <a:off x="0" y="0"/>
            <a:ext cx="2237326" cy="122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78"/>
          <p:cNvCxnSpPr/>
          <p:nvPr/>
        </p:nvCxnSpPr>
        <p:spPr>
          <a:xfrm>
            <a:off x="6457652" y="1897969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78"/>
          <p:cNvCxnSpPr/>
          <p:nvPr/>
        </p:nvCxnSpPr>
        <p:spPr>
          <a:xfrm>
            <a:off x="6462365" y="2936536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78"/>
          <p:cNvSpPr txBox="1">
            <a:spLocks noGrp="1"/>
          </p:cNvSpPr>
          <p:nvPr>
            <p:ph type="title"/>
          </p:nvPr>
        </p:nvSpPr>
        <p:spPr>
          <a:xfrm>
            <a:off x="713225" y="2571750"/>
            <a:ext cx="3145800" cy="20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 dirty="0"/>
              <a:t>Overview</a:t>
            </a:r>
            <a:endParaRPr sz="4600" dirty="0"/>
          </a:p>
        </p:txBody>
      </p:sp>
      <p:sp>
        <p:nvSpPr>
          <p:cNvPr id="4" name="Google Shape;623;p78">
            <a:extLst>
              <a:ext uri="{FF2B5EF4-FFF2-40B4-BE49-F238E27FC236}">
                <a16:creationId xmlns:a16="http://schemas.microsoft.com/office/drawing/2014/main" id="{57B9EED4-8B8E-5D7D-4186-8BC9C5E91F70}"/>
              </a:ext>
            </a:extLst>
          </p:cNvPr>
          <p:cNvSpPr txBox="1">
            <a:spLocks/>
          </p:cNvSpPr>
          <p:nvPr/>
        </p:nvSpPr>
        <p:spPr>
          <a:xfrm>
            <a:off x="4572000" y="4067276"/>
            <a:ext cx="179814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 sz="14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 sz="14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 sz="14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 sz="14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 sz="14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 sz="14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 sz="14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 sz="14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/>
            <a:r>
              <a:rPr lang="en-US" dirty="0"/>
              <a:t>Cabernet sauvignon</a:t>
            </a:r>
          </a:p>
        </p:txBody>
      </p:sp>
      <p:sp>
        <p:nvSpPr>
          <p:cNvPr id="5" name="Google Shape;624;p78">
            <a:extLst>
              <a:ext uri="{FF2B5EF4-FFF2-40B4-BE49-F238E27FC236}">
                <a16:creationId xmlns:a16="http://schemas.microsoft.com/office/drawing/2014/main" id="{C6F617BE-C1DF-2D64-772C-A7D9BB7C882E}"/>
              </a:ext>
            </a:extLst>
          </p:cNvPr>
          <p:cNvSpPr txBox="1">
            <a:spLocks/>
          </p:cNvSpPr>
          <p:nvPr/>
        </p:nvSpPr>
        <p:spPr>
          <a:xfrm>
            <a:off x="6621430" y="3761457"/>
            <a:ext cx="2355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/>
              <a:t>Top 5 recommendations for VIP client</a:t>
            </a:r>
          </a:p>
        </p:txBody>
      </p:sp>
      <p:cxnSp>
        <p:nvCxnSpPr>
          <p:cNvPr id="6" name="Google Shape;630;p78">
            <a:extLst>
              <a:ext uri="{FF2B5EF4-FFF2-40B4-BE49-F238E27FC236}">
                <a16:creationId xmlns:a16="http://schemas.microsoft.com/office/drawing/2014/main" id="{B439960D-01C9-615C-C85B-83E528F1A3F9}"/>
              </a:ext>
            </a:extLst>
          </p:cNvPr>
          <p:cNvCxnSpPr/>
          <p:nvPr/>
        </p:nvCxnSpPr>
        <p:spPr>
          <a:xfrm>
            <a:off x="6466933" y="3922676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8538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9"/>
          <p:cNvSpPr txBox="1">
            <a:spLocks noGrp="1"/>
          </p:cNvSpPr>
          <p:nvPr>
            <p:ph type="title"/>
          </p:nvPr>
        </p:nvSpPr>
        <p:spPr>
          <a:xfrm>
            <a:off x="5769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87" name="Google Shape;487;p69"/>
          <p:cNvSpPr txBox="1">
            <a:spLocks noGrp="1"/>
          </p:cNvSpPr>
          <p:nvPr>
            <p:ph type="subTitle" idx="1"/>
          </p:nvPr>
        </p:nvSpPr>
        <p:spPr>
          <a:xfrm>
            <a:off x="1206899" y="1529830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10 wines to increase sales</a:t>
            </a:r>
          </a:p>
        </p:txBody>
      </p:sp>
      <p:cxnSp>
        <p:nvCxnSpPr>
          <p:cNvPr id="488" name="Google Shape;488;p69"/>
          <p:cNvCxnSpPr/>
          <p:nvPr/>
        </p:nvCxnSpPr>
        <p:spPr>
          <a:xfrm rot="10800000">
            <a:off x="1295626" y="2134427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69"/>
          <p:cNvSpPr txBox="1">
            <a:spLocks noGrp="1"/>
          </p:cNvSpPr>
          <p:nvPr>
            <p:ph type="title" idx="3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90" name="Google Shape;490;p69"/>
          <p:cNvSpPr txBox="1">
            <a:spLocks noGrp="1"/>
          </p:cNvSpPr>
          <p:nvPr>
            <p:ph type="subTitle" idx="2"/>
          </p:nvPr>
        </p:nvSpPr>
        <p:spPr>
          <a:xfrm>
            <a:off x="12068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Which wines to choose and why to increase sales</a:t>
            </a:r>
          </a:p>
        </p:txBody>
      </p:sp>
      <p:sp>
        <p:nvSpPr>
          <p:cNvPr id="491" name="Google Shape;491;p69"/>
          <p:cNvSpPr txBox="1">
            <a:spLocks noGrp="1"/>
          </p:cNvSpPr>
          <p:nvPr>
            <p:ph type="title" idx="4"/>
          </p:nvPr>
        </p:nvSpPr>
        <p:spPr>
          <a:xfrm>
            <a:off x="32403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92" name="Google Shape;492;p69"/>
          <p:cNvSpPr txBox="1">
            <a:spLocks noGrp="1"/>
          </p:cNvSpPr>
          <p:nvPr>
            <p:ph type="subTitle" idx="5"/>
          </p:nvPr>
        </p:nvSpPr>
        <p:spPr>
          <a:xfrm>
            <a:off x="3870299" y="1502013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Limited marketing budget</a:t>
            </a:r>
          </a:p>
        </p:txBody>
      </p:sp>
      <p:sp>
        <p:nvSpPr>
          <p:cNvPr id="493" name="Google Shape;493;p69"/>
          <p:cNvSpPr txBox="1">
            <a:spLocks noGrp="1"/>
          </p:cNvSpPr>
          <p:nvPr>
            <p:ph type="subTitle" idx="6"/>
          </p:nvPr>
        </p:nvSpPr>
        <p:spPr>
          <a:xfrm>
            <a:off x="38702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Which country do we prioritize and why</a:t>
            </a:r>
          </a:p>
        </p:txBody>
      </p:sp>
      <p:sp>
        <p:nvSpPr>
          <p:cNvPr id="494" name="Google Shape;494;p69"/>
          <p:cNvSpPr txBox="1">
            <a:spLocks noGrp="1"/>
          </p:cNvSpPr>
          <p:nvPr>
            <p:ph type="title" idx="7"/>
          </p:nvPr>
        </p:nvSpPr>
        <p:spPr>
          <a:xfrm>
            <a:off x="59037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95" name="Google Shape;495;p69"/>
          <p:cNvSpPr txBox="1">
            <a:spLocks noGrp="1"/>
          </p:cNvSpPr>
          <p:nvPr>
            <p:ph type="subTitle" idx="8"/>
          </p:nvPr>
        </p:nvSpPr>
        <p:spPr>
          <a:xfrm>
            <a:off x="65336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Winery awards</a:t>
            </a:r>
          </a:p>
        </p:txBody>
      </p:sp>
      <p:sp>
        <p:nvSpPr>
          <p:cNvPr id="496" name="Google Shape;496;p69"/>
          <p:cNvSpPr txBox="1">
            <a:spLocks noGrp="1"/>
          </p:cNvSpPr>
          <p:nvPr>
            <p:ph type="subTitle" idx="9"/>
          </p:nvPr>
        </p:nvSpPr>
        <p:spPr>
          <a:xfrm>
            <a:off x="6533690" y="2245077"/>
            <a:ext cx="1955599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3 relevant categories to award the best wineries</a:t>
            </a:r>
          </a:p>
        </p:txBody>
      </p:sp>
      <p:cxnSp>
        <p:nvCxnSpPr>
          <p:cNvPr id="497" name="Google Shape;497;p69"/>
          <p:cNvCxnSpPr/>
          <p:nvPr/>
        </p:nvCxnSpPr>
        <p:spPr>
          <a:xfrm rot="10800000">
            <a:off x="3960700" y="2134427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69"/>
          <p:cNvCxnSpPr/>
          <p:nvPr/>
        </p:nvCxnSpPr>
        <p:spPr>
          <a:xfrm rot="10800000">
            <a:off x="6625774" y="2134427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69"/>
          <p:cNvSpPr txBox="1">
            <a:spLocks noGrp="1"/>
          </p:cNvSpPr>
          <p:nvPr>
            <p:ph type="title" idx="13"/>
          </p:nvPr>
        </p:nvSpPr>
        <p:spPr>
          <a:xfrm>
            <a:off x="5769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500" name="Google Shape;500;p69"/>
          <p:cNvSpPr txBox="1">
            <a:spLocks noGrp="1"/>
          </p:cNvSpPr>
          <p:nvPr>
            <p:ph type="subTitle" idx="14"/>
          </p:nvPr>
        </p:nvSpPr>
        <p:spPr>
          <a:xfrm>
            <a:off x="1206899" y="3201872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Specific taste combination</a:t>
            </a:r>
          </a:p>
        </p:txBody>
      </p:sp>
      <p:sp>
        <p:nvSpPr>
          <p:cNvPr id="501" name="Google Shape;501;p69"/>
          <p:cNvSpPr txBox="1">
            <a:spLocks noGrp="1"/>
          </p:cNvSpPr>
          <p:nvPr>
            <p:ph type="subTitle" idx="15"/>
          </p:nvPr>
        </p:nvSpPr>
        <p:spPr>
          <a:xfrm>
            <a:off x="12068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502" name="Google Shape;502;p69"/>
          <p:cNvSpPr txBox="1">
            <a:spLocks noGrp="1"/>
          </p:cNvSpPr>
          <p:nvPr>
            <p:ph type="title" idx="16"/>
          </p:nvPr>
        </p:nvSpPr>
        <p:spPr>
          <a:xfrm>
            <a:off x="32403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503" name="Google Shape;503;p69"/>
          <p:cNvSpPr txBox="1">
            <a:spLocks noGrp="1"/>
          </p:cNvSpPr>
          <p:nvPr>
            <p:ph type="subTitle" idx="17"/>
          </p:nvPr>
        </p:nvSpPr>
        <p:spPr>
          <a:xfrm>
            <a:off x="38702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504" name="Google Shape;504;p69"/>
          <p:cNvSpPr txBox="1">
            <a:spLocks noGrp="1"/>
          </p:cNvSpPr>
          <p:nvPr>
            <p:ph type="subTitle" idx="18"/>
          </p:nvPr>
        </p:nvSpPr>
        <p:spPr>
          <a:xfrm>
            <a:off x="38702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505" name="Google Shape;505;p69"/>
          <p:cNvSpPr txBox="1">
            <a:spLocks noGrp="1"/>
          </p:cNvSpPr>
          <p:nvPr>
            <p:ph type="title" idx="19"/>
          </p:nvPr>
        </p:nvSpPr>
        <p:spPr>
          <a:xfrm>
            <a:off x="59037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506" name="Google Shape;506;p69"/>
          <p:cNvSpPr txBox="1">
            <a:spLocks noGrp="1"/>
          </p:cNvSpPr>
          <p:nvPr>
            <p:ph type="subTitle" idx="20"/>
          </p:nvPr>
        </p:nvSpPr>
        <p:spPr>
          <a:xfrm>
            <a:off x="65336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507" name="Google Shape;507;p69"/>
          <p:cNvSpPr txBox="1">
            <a:spLocks noGrp="1"/>
          </p:cNvSpPr>
          <p:nvPr>
            <p:ph type="subTitle" idx="21"/>
          </p:nvPr>
        </p:nvSpPr>
        <p:spPr>
          <a:xfrm>
            <a:off x="65336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describe the topic of the section here</a:t>
            </a:r>
            <a:endParaRPr/>
          </a:p>
        </p:txBody>
      </p:sp>
      <p:cxnSp>
        <p:nvCxnSpPr>
          <p:cNvPr id="508" name="Google Shape;508;p69"/>
          <p:cNvCxnSpPr/>
          <p:nvPr/>
        </p:nvCxnSpPr>
        <p:spPr>
          <a:xfrm rot="10800000">
            <a:off x="1295626" y="3814992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69"/>
          <p:cNvCxnSpPr/>
          <p:nvPr/>
        </p:nvCxnSpPr>
        <p:spPr>
          <a:xfrm rot="10800000">
            <a:off x="3960700" y="3814992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69"/>
          <p:cNvCxnSpPr/>
          <p:nvPr/>
        </p:nvCxnSpPr>
        <p:spPr>
          <a:xfrm rot="10800000">
            <a:off x="6625774" y="3814992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8"/>
          <p:cNvSpPr txBox="1">
            <a:spLocks noGrp="1"/>
          </p:cNvSpPr>
          <p:nvPr>
            <p:ph type="title" idx="15"/>
          </p:nvPr>
        </p:nvSpPr>
        <p:spPr>
          <a:xfrm>
            <a:off x="3322948" y="0"/>
            <a:ext cx="4411745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10 wines to </a:t>
            </a:r>
            <a:br>
              <a:rPr lang="en" sz="4000" dirty="0"/>
            </a:br>
            <a:r>
              <a:rPr lang="en" sz="4000" dirty="0"/>
              <a:t>increase sales</a:t>
            </a:r>
            <a:endParaRPr sz="4000" dirty="0"/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9672416F-4778-93B8-76C9-A824FFCB0C9D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 flipH="1">
            <a:off x="4815966" y="1459387"/>
            <a:ext cx="2532900" cy="448200"/>
          </a:xfrm>
        </p:spPr>
        <p:txBody>
          <a:bodyPr/>
          <a:lstStyle/>
          <a:p>
            <a:r>
              <a:rPr lang="en-US" dirty="0"/>
              <a:t>Approach</a:t>
            </a:r>
            <a:endParaRPr lang="en-BE" dirty="0"/>
          </a:p>
        </p:txBody>
      </p:sp>
      <p:sp>
        <p:nvSpPr>
          <p:cNvPr id="39" name="Subtitle 38">
            <a:extLst>
              <a:ext uri="{FF2B5EF4-FFF2-40B4-BE49-F238E27FC236}">
                <a16:creationId xmlns:a16="http://schemas.microsoft.com/office/drawing/2014/main" id="{25CE13FE-71D0-19B7-A405-A5767E8E06AB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 flipH="1">
            <a:off x="4815965" y="1907587"/>
            <a:ext cx="3149683" cy="1000582"/>
          </a:xfrm>
        </p:spPr>
        <p:txBody>
          <a:bodyPr/>
          <a:lstStyle/>
          <a:p>
            <a:r>
              <a:rPr lang="en-US" dirty="0"/>
              <a:t>Create ratio of rating over price.</a:t>
            </a:r>
          </a:p>
          <a:p>
            <a:r>
              <a:rPr lang="en-US" dirty="0"/>
              <a:t>Highest ratio </a:t>
            </a:r>
            <a:r>
              <a:rPr lang="en-US" dirty="0">
                <a:sym typeface="Wingdings" panose="05000000000000000000" pitchFamily="2" charset="2"/>
              </a:rPr>
              <a:t> best value wine</a:t>
            </a:r>
            <a:endParaRPr lang="en-US" dirty="0"/>
          </a:p>
          <a:p>
            <a:endParaRPr lang="en-BE" dirty="0"/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8F7CFD72-1D66-EA43-CCD9-DE25D19C1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145030"/>
              </p:ext>
            </p:extLst>
          </p:nvPr>
        </p:nvGraphicFramePr>
        <p:xfrm>
          <a:off x="184886" y="3002859"/>
          <a:ext cx="7718425" cy="2011680"/>
        </p:xfrm>
        <a:graphic>
          <a:graphicData uri="http://schemas.openxmlformats.org/drawingml/2006/table">
            <a:tbl>
              <a:tblPr/>
              <a:tblGrid>
                <a:gridCol w="7718425">
                  <a:extLst>
                    <a:ext uri="{9D8B030D-6E8A-4147-A177-3AD203B41FA5}">
                      <a16:colId xmlns:a16="http://schemas.microsoft.com/office/drawing/2014/main" val="40189590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/>
                      <a:endParaRPr lang="en-US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SELECT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vintages.name,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wines.is_natural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vintages.ratings_average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vintages.ratings_count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      ROUND(price_per_rating,</a:t>
                      </a:r>
                      <a:r>
                        <a:rPr lang="en-US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rating_per_price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price_euros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bottle_volume_ml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wines</a:t>
                      </a: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JOIN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vintages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wines.id =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vintages.wine_id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WHERE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vintages.ratings_count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&gt; </a:t>
                      </a:r>
                      <a:r>
                        <a:rPr lang="en-US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AND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vintages.ratings_average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&gt; </a:t>
                      </a:r>
                      <a:r>
                        <a:rPr lang="en-US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0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ORDER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BY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price_per_rating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DESC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LIMIT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10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73406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" name="Google Shape;6273;p94">
            <a:extLst>
              <a:ext uri="{FF2B5EF4-FFF2-40B4-BE49-F238E27FC236}">
                <a16:creationId xmlns:a16="http://schemas.microsoft.com/office/drawing/2014/main" id="{283FC268-56C9-2AA4-5BD4-DFF156C15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8335682"/>
              </p:ext>
            </p:extLst>
          </p:nvPr>
        </p:nvGraphicFramePr>
        <p:xfrm>
          <a:off x="1100138" y="118060"/>
          <a:ext cx="7117188" cy="4777037"/>
        </p:xfrm>
        <a:graphic>
          <a:graphicData uri="http://schemas.openxmlformats.org/drawingml/2006/table">
            <a:tbl>
              <a:tblPr>
                <a:noFill/>
                <a:tableStyleId>{5B50F40C-C425-4223-AD60-D29F109DC270}</a:tableStyleId>
              </a:tblPr>
              <a:tblGrid>
                <a:gridCol w="3005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522">
                  <a:extLst>
                    <a:ext uri="{9D8B030D-6E8A-4147-A177-3AD203B41FA5}">
                      <a16:colId xmlns:a16="http://schemas.microsoft.com/office/drawing/2014/main" val="3186584457"/>
                    </a:ext>
                  </a:extLst>
                </a:gridCol>
                <a:gridCol w="730669">
                  <a:extLst>
                    <a:ext uri="{9D8B030D-6E8A-4147-A177-3AD203B41FA5}">
                      <a16:colId xmlns:a16="http://schemas.microsoft.com/office/drawing/2014/main" val="201762613"/>
                    </a:ext>
                  </a:extLst>
                </a:gridCol>
                <a:gridCol w="723169">
                  <a:extLst>
                    <a:ext uri="{9D8B030D-6E8A-4147-A177-3AD203B41FA5}">
                      <a16:colId xmlns:a16="http://schemas.microsoft.com/office/drawing/2014/main" val="756397030"/>
                    </a:ext>
                  </a:extLst>
                </a:gridCol>
              </a:tblGrid>
              <a:tr h="47617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Average rating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Number of reviews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Rating per price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Price (€)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Volume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452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Château </a:t>
                      </a:r>
                      <a:r>
                        <a:rPr lang="en-US" sz="1100" dirty="0" err="1">
                          <a:effectLst/>
                        </a:rPr>
                        <a:t>Voigny</a:t>
                      </a:r>
                      <a:r>
                        <a:rPr lang="en-US" sz="1100" dirty="0">
                          <a:effectLst/>
                        </a:rPr>
                        <a:t> Sauternes 2019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4.4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 dirty="0">
                          <a:effectLst/>
                        </a:rPr>
                        <a:t>143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 dirty="0">
                          <a:effectLst/>
                        </a:rPr>
                        <a:t>31.54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13.95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 dirty="0">
                          <a:effectLst/>
                        </a:rPr>
                        <a:t>375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452">
                <a:tc>
                  <a:txBody>
                    <a:bodyPr/>
                    <a:lstStyle/>
                    <a:p>
                      <a:r>
                        <a:rPr lang="it-IT" sz="1100" dirty="0">
                          <a:effectLst/>
                        </a:rPr>
                        <a:t>Cignomoro Primitivo di Manduria 2021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4.5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32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24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 dirty="0">
                          <a:effectLst/>
                        </a:rPr>
                        <a:t>18.75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750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825119"/>
                  </a:ext>
                </a:extLst>
              </a:tr>
              <a:tr h="417452">
                <a:tc>
                  <a:txBody>
                    <a:bodyPr/>
                    <a:lstStyle/>
                    <a:p>
                      <a:r>
                        <a:rPr lang="it-IT" sz="1100" dirty="0">
                          <a:effectLst/>
                        </a:rPr>
                        <a:t>Luccarelli Old Vines Primitivo di Manduria 2019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 dirty="0">
                          <a:effectLst/>
                        </a:rPr>
                        <a:t>4.4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274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 dirty="0">
                          <a:effectLst/>
                        </a:rPr>
                        <a:t>21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20.95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 dirty="0">
                          <a:effectLst/>
                        </a:rPr>
                        <a:t>750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880889"/>
                  </a:ext>
                </a:extLst>
              </a:tr>
              <a:tr h="417452">
                <a:tc>
                  <a:txBody>
                    <a:bodyPr/>
                    <a:lstStyle/>
                    <a:p>
                      <a:r>
                        <a:rPr lang="it-IT" sz="1100" dirty="0">
                          <a:effectLst/>
                        </a:rPr>
                        <a:t>Puglia Pop Triglia Negroamaro Rosato 2022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 dirty="0">
                          <a:effectLst/>
                        </a:rPr>
                        <a:t>4.7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 dirty="0">
                          <a:effectLst/>
                        </a:rPr>
                        <a:t>25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 dirty="0">
                          <a:effectLst/>
                        </a:rPr>
                        <a:t>20.48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22.95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750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103204"/>
                  </a:ext>
                </a:extLst>
              </a:tr>
              <a:tr h="442465">
                <a:tc>
                  <a:txBody>
                    <a:bodyPr/>
                    <a:lstStyle/>
                    <a:p>
                      <a:r>
                        <a:rPr lang="it-IT" sz="1100">
                          <a:effectLst/>
                        </a:rPr>
                        <a:t>Vigneti del Salento Vigne Vecchie Gold Series Leggenda Primitivo di Manduria 2019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4.5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424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18.79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23.95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750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83999"/>
                  </a:ext>
                </a:extLst>
              </a:tr>
              <a:tr h="417452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Farnese Cinque Autoctoni Collection Limited Release 2020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4.4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255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18.41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23.9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 dirty="0">
                          <a:effectLst/>
                        </a:rPr>
                        <a:t>750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850367"/>
                  </a:ext>
                </a:extLst>
              </a:tr>
              <a:tr h="417452">
                <a:tc>
                  <a:txBody>
                    <a:bodyPr/>
                    <a:lstStyle/>
                    <a:p>
                      <a:r>
                        <a:rPr lang="it-IT" sz="1100">
                          <a:effectLst/>
                        </a:rPr>
                        <a:t>Puglia Pop Luminaria Primitivo di Manduria 2021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4.5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71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18.04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24.95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750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307983"/>
                  </a:ext>
                </a:extLst>
              </a:tr>
              <a:tr h="417452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Rutini Malbec 2019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4.4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2567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16.93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25.99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750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555783"/>
                  </a:ext>
                </a:extLst>
              </a:tr>
              <a:tr h="401419">
                <a:tc>
                  <a:txBody>
                    <a:bodyPr/>
                    <a:lstStyle/>
                    <a:p>
                      <a:r>
                        <a:rPr lang="it-IT" sz="1100">
                          <a:effectLst/>
                        </a:rPr>
                        <a:t>Guerrieri Guerriero della Terra 2019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4.4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1803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16.51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27.4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 dirty="0">
                          <a:effectLst/>
                        </a:rPr>
                        <a:t>750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419">
                <a:tc>
                  <a:txBody>
                    <a:bodyPr/>
                    <a:lstStyle/>
                    <a:p>
                      <a:r>
                        <a:rPr lang="it-IT" sz="1100" dirty="0">
                          <a:effectLst/>
                        </a:rPr>
                        <a:t>Guerrieri Guerriero della Terra 2020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 dirty="0">
                          <a:effectLst/>
                        </a:rPr>
                        <a:t>4.4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182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16.51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>
                          <a:effectLst/>
                        </a:rPr>
                        <a:t>25.95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sz="1100" dirty="0">
                          <a:effectLst/>
                        </a:rPr>
                        <a:t>750</a:t>
                      </a:r>
                    </a:p>
                  </a:txBody>
                  <a:tcPr marL="63500" marR="63500" marT="31750" marB="3175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8F7CFD72-1D66-EA43-CCD9-DE25D19C1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938036"/>
              </p:ext>
            </p:extLst>
          </p:nvPr>
        </p:nvGraphicFramePr>
        <p:xfrm>
          <a:off x="0" y="2905478"/>
          <a:ext cx="7909089" cy="2225040"/>
        </p:xfrm>
        <a:graphic>
          <a:graphicData uri="http://schemas.openxmlformats.org/drawingml/2006/table">
            <a:tbl>
              <a:tblPr/>
              <a:tblGrid>
                <a:gridCol w="7909089">
                  <a:extLst>
                    <a:ext uri="{9D8B030D-6E8A-4147-A177-3AD203B41FA5}">
                      <a16:colId xmlns:a16="http://schemas.microsoft.com/office/drawing/2014/main" val="40189590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/>
                      <a:endParaRPr lang="en-US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UPDATE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countries</a:t>
                      </a: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SET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wineries_user_ratio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= </a:t>
                      </a: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ROUND(CAST(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wineries_count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3300AA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float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 / CAST(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users_count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3300AA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float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 * </a:t>
                      </a:r>
                      <a:r>
                        <a:rPr lang="en-US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100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WHERE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users_count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&gt; </a:t>
                      </a:r>
                      <a:r>
                        <a:rPr lang="en-US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;</a:t>
                      </a: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​</a:t>
                      </a: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SELECT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*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FROM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countries</a:t>
                      </a: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ORDER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BY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wineries_user_ratio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DESC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algn="l" rtl="0" fontAlgn="t"/>
                      <a:r>
                        <a:rPr lang="en-US" dirty="0">
                          <a:solidFill>
                            <a:srgbClr val="7733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LIMIT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776622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5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734061"/>
                  </a:ext>
                </a:extLst>
              </a:tr>
            </a:tbl>
          </a:graphicData>
        </a:graphic>
      </p:graphicFrame>
      <p:sp>
        <p:nvSpPr>
          <p:cNvPr id="479" name="Google Shape;479;p68"/>
          <p:cNvSpPr txBox="1">
            <a:spLocks noGrp="1"/>
          </p:cNvSpPr>
          <p:nvPr>
            <p:ph type="title" idx="15"/>
          </p:nvPr>
        </p:nvSpPr>
        <p:spPr>
          <a:xfrm>
            <a:off x="3322948" y="0"/>
            <a:ext cx="4411745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Limited marketing budget</a:t>
            </a:r>
            <a:endParaRPr sz="4000" dirty="0"/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9672416F-4778-93B8-76C9-A824FFCB0C9D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 flipH="1">
            <a:off x="4044098" y="1459387"/>
            <a:ext cx="2532900" cy="448200"/>
          </a:xfrm>
        </p:spPr>
        <p:txBody>
          <a:bodyPr/>
          <a:lstStyle/>
          <a:p>
            <a:r>
              <a:rPr lang="en-US" dirty="0"/>
              <a:t>Approach</a:t>
            </a:r>
            <a:endParaRPr lang="en-BE" dirty="0"/>
          </a:p>
        </p:txBody>
      </p:sp>
      <p:sp>
        <p:nvSpPr>
          <p:cNvPr id="39" name="Subtitle 38">
            <a:extLst>
              <a:ext uri="{FF2B5EF4-FFF2-40B4-BE49-F238E27FC236}">
                <a16:creationId xmlns:a16="http://schemas.microsoft.com/office/drawing/2014/main" id="{25CE13FE-71D0-19B7-A405-A5767E8E06AB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 flipH="1">
            <a:off x="3841420" y="1907587"/>
            <a:ext cx="4411746" cy="1000582"/>
          </a:xfrm>
        </p:spPr>
        <p:txBody>
          <a:bodyPr/>
          <a:lstStyle/>
          <a:p>
            <a:r>
              <a:rPr lang="en-US" dirty="0"/>
              <a:t>Create ratio of wineries over users.</a:t>
            </a:r>
          </a:p>
          <a:p>
            <a:r>
              <a:rPr lang="en-US" dirty="0"/>
              <a:t>Highest ration </a:t>
            </a:r>
            <a:r>
              <a:rPr lang="en-US" dirty="0">
                <a:sym typeface="Wingdings" panose="05000000000000000000" pitchFamily="2" charset="2"/>
              </a:rPr>
              <a:t> most wine variability per user  more opportunities to use WIWINO</a:t>
            </a:r>
            <a:endParaRPr lang="en-US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0912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" name="Google Shape;6273;p94">
            <a:extLst>
              <a:ext uri="{FF2B5EF4-FFF2-40B4-BE49-F238E27FC236}">
                <a16:creationId xmlns:a16="http://schemas.microsoft.com/office/drawing/2014/main" id="{283FC268-56C9-2AA4-5BD4-DFF156C15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5413730"/>
              </p:ext>
            </p:extLst>
          </p:nvPr>
        </p:nvGraphicFramePr>
        <p:xfrm>
          <a:off x="1306911" y="103773"/>
          <a:ext cx="6143625" cy="2721843"/>
        </p:xfrm>
        <a:graphic>
          <a:graphicData uri="http://schemas.openxmlformats.org/drawingml/2006/table">
            <a:tbl>
              <a:tblPr>
                <a:noFill/>
                <a:tableStyleId>{5B50F40C-C425-4223-AD60-D29F109DC270}</a:tableStyleId>
              </a:tblPr>
              <a:tblGrid>
                <a:gridCol w="1440915">
                  <a:extLst>
                    <a:ext uri="{9D8B030D-6E8A-4147-A177-3AD203B41FA5}">
                      <a16:colId xmlns:a16="http://schemas.microsoft.com/office/drawing/2014/main" val="4010948361"/>
                    </a:ext>
                  </a:extLst>
                </a:gridCol>
                <a:gridCol w="1006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6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9019">
                  <a:extLst>
                    <a:ext uri="{9D8B030D-6E8A-4147-A177-3AD203B41FA5}">
                      <a16:colId xmlns:a16="http://schemas.microsoft.com/office/drawing/2014/main" val="3186584457"/>
                    </a:ext>
                  </a:extLst>
                </a:gridCol>
                <a:gridCol w="799412">
                  <a:extLst>
                    <a:ext uri="{9D8B030D-6E8A-4147-A177-3AD203B41FA5}">
                      <a16:colId xmlns:a16="http://schemas.microsoft.com/office/drawing/2014/main" val="201762613"/>
                    </a:ext>
                  </a:extLst>
                </a:gridCol>
                <a:gridCol w="1021470">
                  <a:extLst>
                    <a:ext uri="{9D8B030D-6E8A-4147-A177-3AD203B41FA5}">
                      <a16:colId xmlns:a16="http://schemas.microsoft.com/office/drawing/2014/main" val="756397030"/>
                    </a:ext>
                  </a:extLst>
                </a:gridCol>
              </a:tblGrid>
              <a:tr h="47617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Regions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Users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Wines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Wineries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Wineries users ration</a:t>
                      </a:r>
                      <a:endParaRPr sz="14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452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Moldova</a:t>
                      </a:r>
                      <a:endParaRPr lang="en-BE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9</a:t>
                      </a:r>
                      <a:endParaRPr lang="en-BE" dirty="0">
                        <a:effectLst/>
                      </a:endParaRP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13583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5055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418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3.08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452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Hungary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29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102235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16605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1923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1.88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825119"/>
                  </a:ext>
                </a:extLst>
              </a:tr>
              <a:tr h="417452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Chile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41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326757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41191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5785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1.77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880889"/>
                  </a:ext>
                </a:extLst>
              </a:tr>
              <a:tr h="417452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South Africa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112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269649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30857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4227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1.57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103204"/>
                  </a:ext>
                </a:extLst>
              </a:tr>
              <a:tr h="442465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Croatia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22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64223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5880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>
                          <a:effectLst/>
                        </a:rPr>
                        <a:t>980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BE" dirty="0">
                          <a:effectLst/>
                        </a:rPr>
                        <a:t>1.53</a:t>
                      </a:r>
                    </a:p>
                  </a:txBody>
                  <a:tcPr marL="63500" marR="63500" marT="31750" marB="3175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83999"/>
                  </a:ext>
                </a:extLst>
              </a:tr>
            </a:tbl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3EC7A1AF-C3AD-B624-C417-17012094D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911" y="2711679"/>
            <a:ext cx="713977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altLang="en-B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Char char="•"/>
              <a:tabLst/>
            </a:pPr>
            <a:r>
              <a:rPr lang="en-BE" altLang="en-BE" sz="115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Focusing marketing efforts on countries with high wineries to user ratios is advantageous: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Char char="•"/>
              <a:tabLst/>
            </a:pPr>
            <a:r>
              <a:rPr lang="en-BE" altLang="en-BE" sz="115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Indicates strong demand for wine relative to available wineries.</a:t>
            </a:r>
            <a:endParaRPr lang="en-US" altLang="en-BE" sz="115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endParaRPr lang="en-BE" altLang="en-BE" sz="115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Char char="•"/>
              <a:tabLst/>
            </a:pPr>
            <a:r>
              <a:rPr lang="en-BE" altLang="en-BE" sz="115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Moldova: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Char char="•"/>
              <a:tabLst/>
            </a:pPr>
            <a:r>
              <a:rPr lang="en-BE" altLang="en-BE" sz="115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Wineries to user ratio: 3.08.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Char char="•"/>
              <a:tabLst/>
            </a:pPr>
            <a:r>
              <a:rPr lang="en-BE" altLang="en-BE" sz="115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Prime market for marketing efforts.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Char char="•"/>
              <a:tabLst/>
            </a:pPr>
            <a:r>
              <a:rPr lang="en-BE" altLang="en-BE" sz="115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High ratio suggests potentially underserved market with room for growth.</a:t>
            </a:r>
            <a:endParaRPr lang="en-US" altLang="en-BE" sz="115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endParaRPr lang="en-BE" altLang="en-BE" sz="115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Char char="•"/>
              <a:tabLst/>
            </a:pPr>
            <a:r>
              <a:rPr lang="en-BE" altLang="en-BE" sz="115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Promising countries: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Char char="•"/>
              <a:tabLst/>
            </a:pPr>
            <a:r>
              <a:rPr lang="en-BE" altLang="en-BE" sz="115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Hungary, Chile, South Africa, Croatia.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Char char="•"/>
              <a:tabLst/>
            </a:pPr>
            <a:r>
              <a:rPr lang="en-BE" altLang="en-BE" sz="115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Exhibit high wineries to user ratios.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Char char="•"/>
              <a:tabLst/>
            </a:pPr>
            <a:r>
              <a:rPr lang="en-BE" altLang="en-BE" sz="115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Signify significant potential for market penetration and customer engagement in wine industries.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BE" altLang="en-BE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BE" altLang="en-B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71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neyard Company Profile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2155</Words>
  <Application>Microsoft Office PowerPoint</Application>
  <PresentationFormat>On-screen Show (16:9)</PresentationFormat>
  <Paragraphs>628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Wingdings</vt:lpstr>
      <vt:lpstr>Oswald Medium</vt:lpstr>
      <vt:lpstr>Söhne</vt:lpstr>
      <vt:lpstr>Courier New</vt:lpstr>
      <vt:lpstr>Oswald</vt:lpstr>
      <vt:lpstr>Arial</vt:lpstr>
      <vt:lpstr>Open Sans</vt:lpstr>
      <vt:lpstr>Open Sans Light</vt:lpstr>
      <vt:lpstr>Vineyard Company Profile XL by Slidesgo</vt:lpstr>
      <vt:lpstr>WIWINO Data analysis</vt:lpstr>
      <vt:lpstr>INTRODUCTION</vt:lpstr>
      <vt:lpstr>Overview</vt:lpstr>
      <vt:lpstr>Overview</vt:lpstr>
      <vt:lpstr>01.</vt:lpstr>
      <vt:lpstr>10 wines to  increase sales</vt:lpstr>
      <vt:lpstr>PowerPoint Presentation</vt:lpstr>
      <vt:lpstr>Limited marketing budget</vt:lpstr>
      <vt:lpstr>PowerPoint Presentation</vt:lpstr>
      <vt:lpstr>Winery award</vt:lpstr>
      <vt:lpstr>PowerPoint Presentation</vt:lpstr>
      <vt:lpstr>Specific taste combination</vt:lpstr>
      <vt:lpstr>PowerPoint Presentation</vt:lpstr>
      <vt:lpstr>Top wines for popular grapes</vt:lpstr>
      <vt:lpstr>Top wines for popular grapes</vt:lpstr>
      <vt:lpstr>PowerPoint Presentation</vt:lpstr>
      <vt:lpstr>Country leaderboard</vt:lpstr>
      <vt:lpstr>PowerPoint Presentation</vt:lpstr>
      <vt:lpstr>Cabernet Sauvignon for VIP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WIWINO Data analysis</dc:title>
  <dc:creator>Maarten</dc:creator>
  <cp:lastModifiedBy>MKnaepen</cp:lastModifiedBy>
  <cp:revision>4</cp:revision>
  <dcterms:modified xsi:type="dcterms:W3CDTF">2024-03-28T12:46:12Z</dcterms:modified>
</cp:coreProperties>
</file>